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Old Standard TT" pitchFamily="2" charset="77"/>
      <p:regular r:id="rId34"/>
      <p:bold r:id="rId35"/>
      <p:italic r:id="rId36"/>
    </p:embeddedFont>
    <p:embeddedFont>
      <p:font typeface="Roboto" panose="020000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9EF89F-F7AC-402E-A4BA-E667C37E79EB}">
  <a:tblStyle styleId="{0B9EF89F-F7AC-402E-A4BA-E667C37E79EB}"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84424A8-1226-4909-86C3-99EE2F55C80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9"/>
  </p:normalViewPr>
  <p:slideViewPr>
    <p:cSldViewPr snapToGrid="0">
      <p:cViewPr varScale="1">
        <p:scale>
          <a:sx n="144" d="100"/>
          <a:sy n="144" d="100"/>
        </p:scale>
        <p:origin x="72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0776001790_0_4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0776001790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600"/>
              </a:spcBef>
              <a:spcAft>
                <a:spcPts val="0"/>
              </a:spcAft>
              <a:buClr>
                <a:schemeClr val="dk1"/>
              </a:buClr>
              <a:buSzPts val="1200"/>
              <a:buFont typeface="Roboto"/>
              <a:buChar char="●"/>
            </a:pPr>
            <a:r>
              <a:rPr lang="fr" sz="1200">
                <a:solidFill>
                  <a:schemeClr val="dk1"/>
                </a:solidFill>
                <a:latin typeface="Roboto"/>
                <a:ea typeface="Roboto"/>
                <a:cs typeface="Roboto"/>
                <a:sym typeface="Roboto"/>
              </a:rPr>
              <a:t>LDA - Latent Dirichlet Allocation : est un algorithme d'apprentissage non supervisé utilisé pour découvrir les thèmes présents dans un corpus.</a:t>
            </a:r>
            <a:endParaRPr sz="1200">
              <a:solidFill>
                <a:schemeClr val="dk1"/>
              </a:solidFill>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r>
              <a:rPr lang="fr" sz="1200">
                <a:solidFill>
                  <a:schemeClr val="dk1"/>
                </a:solidFill>
                <a:latin typeface="Roboto"/>
                <a:ea typeface="Roboto"/>
                <a:cs typeface="Roboto"/>
                <a:sym typeface="Roboto"/>
              </a:rPr>
              <a:t>LDA est basé sur la modélisation graphique probabiliste.</a:t>
            </a:r>
            <a:endParaRPr sz="1200">
              <a:solidFill>
                <a:schemeClr val="dk1"/>
              </a:solidFill>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r>
              <a:rPr lang="fr" sz="1200">
                <a:solidFill>
                  <a:schemeClr val="dk1"/>
                </a:solidFill>
                <a:latin typeface="Roboto"/>
                <a:ea typeface="Roboto"/>
                <a:cs typeface="Roboto"/>
                <a:sym typeface="Roboto"/>
              </a:rPr>
              <a:t>L'algorithme prend en entrée une matrice de sac de mots (c'est-à-dire que chaque document est représenté par une ligne, chaque colonne contenant le nombre de mots dans le corpus). L'objectif est ensuite de produire deux matrices plus petites, une matrice document/sujet et une matrice mot/sujet qui, une fois multipliées ensemble, reproduisent la matrice du sac de mots avec l'erreur la plus faible.</a:t>
            </a:r>
            <a:endParaRPr sz="1200">
              <a:solidFill>
                <a:schemeClr val="dk1"/>
              </a:solidFill>
              <a:latin typeface="Roboto"/>
              <a:ea typeface="Roboto"/>
              <a:cs typeface="Roboto"/>
              <a:sym typeface="Roboto"/>
            </a:endParaRPr>
          </a:p>
          <a:p>
            <a:pPr marL="0" lvl="0" indent="0" algn="l" rtl="0">
              <a:spcBef>
                <a:spcPts val="500"/>
              </a:spcBef>
              <a:spcAft>
                <a:spcPts val="0"/>
              </a:spcAft>
              <a:buNone/>
            </a:pPr>
            <a:endParaRPr sz="1200">
              <a:solidFill>
                <a:schemeClr val="dk1"/>
              </a:solidFill>
              <a:latin typeface="Roboto"/>
              <a:ea typeface="Roboto"/>
              <a:cs typeface="Roboto"/>
              <a:sym typeface="Robo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0776001790_0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0776001790_0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 sz="1200" b="1">
                <a:solidFill>
                  <a:srgbClr val="888888"/>
                </a:solidFill>
                <a:highlight>
                  <a:srgbClr val="FFFFFF"/>
                </a:highlight>
                <a:latin typeface="Roboto"/>
                <a:ea typeface="Roboto"/>
                <a:cs typeface="Roboto"/>
                <a:sym typeface="Roboto"/>
              </a:rPr>
              <a:t>Précision - </a:t>
            </a:r>
            <a:r>
              <a:rPr lang="fr" sz="1200">
                <a:solidFill>
                  <a:srgbClr val="888888"/>
                </a:solidFill>
                <a:highlight>
                  <a:srgbClr val="FFFFFF"/>
                </a:highlight>
                <a:latin typeface="Roboto"/>
                <a:ea typeface="Roboto"/>
                <a:cs typeface="Roboto"/>
                <a:sym typeface="Roboto"/>
              </a:rPr>
              <a:t>La précision est la mesure de performance la plus intuitive et il s'agit simplement d'un rapport entre l'observation correctement prédite et le nombre total d'observations.</a:t>
            </a:r>
            <a:endParaRPr sz="1200">
              <a:solidFill>
                <a:srgbClr val="888888"/>
              </a:solidFill>
              <a:highlight>
                <a:srgbClr val="FFFFFF"/>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sz="1200" b="1">
              <a:solidFill>
                <a:srgbClr val="888888"/>
              </a:solidFill>
              <a:highlight>
                <a:srgbClr val="FFFFFF"/>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fr" sz="1200" b="1">
                <a:solidFill>
                  <a:srgbClr val="888888"/>
                </a:solidFill>
                <a:highlight>
                  <a:srgbClr val="FFFFFF"/>
                </a:highlight>
                <a:latin typeface="Roboto"/>
                <a:ea typeface="Roboto"/>
                <a:cs typeface="Roboto"/>
                <a:sym typeface="Roboto"/>
              </a:rPr>
              <a:t>Précision - </a:t>
            </a:r>
            <a:r>
              <a:rPr lang="fr" sz="1200">
                <a:solidFill>
                  <a:srgbClr val="888888"/>
                </a:solidFill>
                <a:highlight>
                  <a:srgbClr val="FFFFFF"/>
                </a:highlight>
                <a:latin typeface="Roboto"/>
                <a:ea typeface="Roboto"/>
                <a:cs typeface="Roboto"/>
                <a:sym typeface="Roboto"/>
              </a:rPr>
              <a:t>La précision est le rapport entre les observations positives correctement prédites et le total des observations positives prédites.</a:t>
            </a:r>
            <a:endParaRPr sz="1200">
              <a:solidFill>
                <a:srgbClr val="888888"/>
              </a:solidFill>
              <a:highlight>
                <a:srgbClr val="FFFFFF"/>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sz="1200" b="1">
              <a:solidFill>
                <a:srgbClr val="888888"/>
              </a:solidFill>
              <a:highlight>
                <a:srgbClr val="FFFFFF"/>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fr" sz="1200" b="1">
                <a:solidFill>
                  <a:srgbClr val="888888"/>
                </a:solidFill>
                <a:highlight>
                  <a:srgbClr val="FFFFFF"/>
                </a:highlight>
                <a:latin typeface="Roboto"/>
                <a:ea typeface="Roboto"/>
                <a:cs typeface="Roboto"/>
                <a:sym typeface="Roboto"/>
              </a:rPr>
              <a:t>Rappel (sensibilité) - </a:t>
            </a:r>
            <a:r>
              <a:rPr lang="fr" sz="1200">
                <a:solidFill>
                  <a:srgbClr val="888888"/>
                </a:solidFill>
                <a:highlight>
                  <a:srgbClr val="FFFFFF"/>
                </a:highlight>
                <a:latin typeface="Roboto"/>
                <a:ea typeface="Roboto"/>
                <a:cs typeface="Roboto"/>
                <a:sym typeface="Roboto"/>
              </a:rPr>
              <a:t>Le rappel est le rapport entre les observations positives correctement prédites et toutes les observations de la classe réelle.</a:t>
            </a:r>
            <a:endParaRPr sz="1200">
              <a:solidFill>
                <a:srgbClr val="888888"/>
              </a:solidFill>
              <a:highlight>
                <a:srgbClr val="FFFFFF"/>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sz="1200" b="1">
              <a:solidFill>
                <a:srgbClr val="888888"/>
              </a:solidFill>
              <a:highlight>
                <a:srgbClr val="FFFFFF"/>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fr" sz="1200" b="1">
                <a:solidFill>
                  <a:srgbClr val="888888"/>
                </a:solidFill>
                <a:highlight>
                  <a:srgbClr val="FFFFFF"/>
                </a:highlight>
                <a:latin typeface="Roboto"/>
                <a:ea typeface="Roboto"/>
                <a:cs typeface="Roboto"/>
                <a:sym typeface="Roboto"/>
              </a:rPr>
              <a:t>Score F1 - </a:t>
            </a:r>
            <a:r>
              <a:rPr lang="fr" sz="1200">
                <a:solidFill>
                  <a:srgbClr val="888888"/>
                </a:solidFill>
                <a:highlight>
                  <a:srgbClr val="FFFFFF"/>
                </a:highlight>
                <a:latin typeface="Roboto"/>
                <a:ea typeface="Roboto"/>
                <a:cs typeface="Roboto"/>
                <a:sym typeface="Roboto"/>
              </a:rPr>
              <a:t>Le score F1 est la moyenne pondérée de la précision et du rappel.</a:t>
            </a:r>
            <a:endParaRPr sz="1200">
              <a:solidFill>
                <a:srgbClr val="888888"/>
              </a:solidFill>
              <a:highlight>
                <a:srgbClr val="FFFFFF"/>
              </a:highlight>
              <a:latin typeface="Roboto"/>
              <a:ea typeface="Roboto"/>
              <a:cs typeface="Roboto"/>
              <a:sym typeface="Roboto"/>
            </a:endParaRPr>
          </a:p>
          <a:p>
            <a:pPr marL="0" lvl="0" indent="0" algn="l" rtl="0">
              <a:spcBef>
                <a:spcPts val="0"/>
              </a:spcBef>
              <a:spcAft>
                <a:spcPts val="0"/>
              </a:spcAft>
              <a:buNone/>
            </a:pPr>
            <a:endParaRPr sz="1050" b="1">
              <a:solidFill>
                <a:srgbClr val="888888"/>
              </a:solidFill>
              <a:highlight>
                <a:srgbClr val="FFFFFF"/>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0d37733371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0d37733371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0d37733371_0_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0d37733371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sz="1200">
                <a:solidFill>
                  <a:schemeClr val="dk1"/>
                </a:solidFill>
                <a:latin typeface="Roboto"/>
                <a:ea typeface="Roboto"/>
                <a:cs typeface="Roboto"/>
                <a:sym typeface="Roboto"/>
              </a:rPr>
              <a:t>GMM: Gaussian Mixture Model</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093866cab6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093866cab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0bed5ea06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0bed5ea06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0d3773337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0d377333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0776001790_0_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0776001790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0d37733371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0d3773337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0d37733371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0d3773337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0776001790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0776001790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0d37733371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0d37733371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0d37733371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0d3773337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fr" sz="1050">
                <a:solidFill>
                  <a:schemeClr val="dk1"/>
                </a:solidFill>
                <a:latin typeface="Courier New"/>
                <a:ea typeface="Courier New"/>
                <a:cs typeface="Courier New"/>
                <a:sym typeface="Courier New"/>
              </a:rPr>
              <a:t>{'0': 'Home Furnishing',</a:t>
            </a:r>
            <a:endParaRPr sz="1050">
              <a:solidFill>
                <a:schemeClr val="dk1"/>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fr" sz="1050">
                <a:solidFill>
                  <a:schemeClr val="dk1"/>
                </a:solidFill>
                <a:latin typeface="Courier New"/>
                <a:ea typeface="Courier New"/>
                <a:cs typeface="Courier New"/>
                <a:sym typeface="Courier New"/>
              </a:rPr>
              <a:t>'1': 'Watches',</a:t>
            </a:r>
            <a:endParaRPr sz="1050">
              <a:solidFill>
                <a:schemeClr val="dk1"/>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fr" sz="1050">
                <a:solidFill>
                  <a:schemeClr val="dk1"/>
                </a:solidFill>
                <a:latin typeface="Courier New"/>
                <a:ea typeface="Courier New"/>
                <a:cs typeface="Courier New"/>
                <a:sym typeface="Courier New"/>
              </a:rPr>
              <a:t>'2': 'Kitchen &amp; Dining',</a:t>
            </a:r>
            <a:endParaRPr sz="1050">
              <a:solidFill>
                <a:schemeClr val="dk1"/>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fr" sz="1050">
                <a:solidFill>
                  <a:schemeClr val="dk1"/>
                </a:solidFill>
                <a:latin typeface="Courier New"/>
                <a:ea typeface="Courier New"/>
                <a:cs typeface="Courier New"/>
                <a:sym typeface="Courier New"/>
              </a:rPr>
              <a:t>'3': 'Kitchen &amp; Dining',</a:t>
            </a:r>
            <a:endParaRPr sz="1050">
              <a:solidFill>
                <a:schemeClr val="dk1"/>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fr" sz="1050">
                <a:solidFill>
                  <a:schemeClr val="dk1"/>
                </a:solidFill>
                <a:latin typeface="Courier New"/>
                <a:ea typeface="Courier New"/>
                <a:cs typeface="Courier New"/>
                <a:sym typeface="Courier New"/>
              </a:rPr>
              <a:t>'4': 'Computers',</a:t>
            </a:r>
            <a:endParaRPr sz="1050">
              <a:solidFill>
                <a:schemeClr val="dk1"/>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fr" sz="1050">
                <a:solidFill>
                  <a:schemeClr val="dk1"/>
                </a:solidFill>
                <a:latin typeface="Courier New"/>
                <a:ea typeface="Courier New"/>
                <a:cs typeface="Courier New"/>
                <a:sym typeface="Courier New"/>
              </a:rPr>
              <a:t>'5': 'Baby Care',</a:t>
            </a:r>
            <a:endParaRPr sz="1050">
              <a:solidFill>
                <a:schemeClr val="dk1"/>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fr" sz="1050">
                <a:solidFill>
                  <a:schemeClr val="dk1"/>
                </a:solidFill>
                <a:latin typeface="Courier New"/>
                <a:ea typeface="Courier New"/>
                <a:cs typeface="Courier New"/>
                <a:sym typeface="Courier New"/>
              </a:rPr>
              <a:t>'6': 'Home Furnishing'}</a:t>
            </a:r>
            <a:endParaRPr sz="1050">
              <a:solidFill>
                <a:schemeClr val="dk1"/>
              </a:solidFill>
              <a:latin typeface="Courier New"/>
              <a:ea typeface="Courier New"/>
              <a:cs typeface="Courier New"/>
              <a:sym typeface="Courier New"/>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0d37733371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10d37733371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0d37733371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0d37733371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093866cab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093866ca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0d37733371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0d37733371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0a63daa454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a63daa45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10776001790_0_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10776001790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093866cab6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093866cab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0d901d832f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0d901d832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0776001790_0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0776001790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10776001790_0_6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10776001790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0d37733371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0d37733371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776001790_0_3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776001790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0776001790_0_3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0776001790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093866cab6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093866cab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0d37733371_0_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0d3773337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600"/>
              </a:spcBef>
              <a:spcAft>
                <a:spcPts val="0"/>
              </a:spcAft>
              <a:buClr>
                <a:schemeClr val="dk1"/>
              </a:buClr>
              <a:buSzPts val="1200"/>
              <a:buFont typeface="Roboto"/>
              <a:buChar char="●"/>
            </a:pPr>
            <a:r>
              <a:rPr lang="fr" sz="1200">
                <a:solidFill>
                  <a:schemeClr val="dk1"/>
                </a:solidFill>
                <a:latin typeface="Roboto"/>
                <a:ea typeface="Roboto"/>
                <a:cs typeface="Roboto"/>
                <a:sym typeface="Roboto"/>
              </a:rPr>
              <a:t>Le processus de </a:t>
            </a:r>
            <a:r>
              <a:rPr lang="fr" sz="1200" b="1">
                <a:solidFill>
                  <a:schemeClr val="dk1"/>
                </a:solidFill>
                <a:latin typeface="Roboto"/>
                <a:ea typeface="Roboto"/>
                <a:cs typeface="Roboto"/>
                <a:sym typeface="Roboto"/>
              </a:rPr>
              <a:t>lemmatisation</a:t>
            </a:r>
            <a:r>
              <a:rPr lang="fr" sz="1200">
                <a:solidFill>
                  <a:schemeClr val="dk1"/>
                </a:solidFill>
                <a:latin typeface="Roboto"/>
                <a:ea typeface="Roboto"/>
                <a:cs typeface="Roboto"/>
                <a:sym typeface="Roboto"/>
              </a:rPr>
              <a:t> consiste à représenter les mots (ou lemmes) sous leur forme canonique pour ne conserver que le sens des mots utilisés dans le corpus.</a:t>
            </a:r>
            <a:endParaRPr sz="1200">
              <a:solidFill>
                <a:schemeClr val="dk1"/>
              </a:solidFill>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r>
              <a:rPr lang="fr" sz="1200">
                <a:solidFill>
                  <a:schemeClr val="dk1"/>
                </a:solidFill>
                <a:latin typeface="Roboto"/>
                <a:ea typeface="Roboto"/>
                <a:cs typeface="Roboto"/>
                <a:sym typeface="Roboto"/>
              </a:rPr>
              <a:t>La </a:t>
            </a:r>
            <a:r>
              <a:rPr lang="fr" sz="1200" b="1">
                <a:solidFill>
                  <a:schemeClr val="dk1"/>
                </a:solidFill>
                <a:latin typeface="Roboto"/>
                <a:ea typeface="Roboto"/>
                <a:cs typeface="Roboto"/>
                <a:sym typeface="Roboto"/>
              </a:rPr>
              <a:t>racinisation</a:t>
            </a:r>
            <a:r>
              <a:rPr lang="fr" sz="1200">
                <a:solidFill>
                  <a:schemeClr val="dk1"/>
                </a:solidFill>
                <a:latin typeface="Roboto"/>
                <a:ea typeface="Roboto"/>
                <a:cs typeface="Roboto"/>
                <a:sym typeface="Roboto"/>
              </a:rPr>
              <a:t>(ou </a:t>
            </a:r>
            <a:r>
              <a:rPr lang="fr" sz="1200" b="1">
                <a:solidFill>
                  <a:schemeClr val="dk1"/>
                </a:solidFill>
                <a:latin typeface="Roboto"/>
                <a:ea typeface="Roboto"/>
                <a:cs typeface="Roboto"/>
                <a:sym typeface="Roboto"/>
              </a:rPr>
              <a:t>stemming</a:t>
            </a:r>
            <a:r>
              <a:rPr lang="fr" sz="1200">
                <a:solidFill>
                  <a:schemeClr val="dk1"/>
                </a:solidFill>
                <a:latin typeface="Roboto"/>
                <a:ea typeface="Roboto"/>
                <a:cs typeface="Roboto"/>
                <a:sym typeface="Roboto"/>
              </a:rPr>
              <a:t> en anglais) consiste à ne conserver que la racine des mots étudiés.</a:t>
            </a:r>
            <a:endParaRPr sz="1200">
              <a:solidFill>
                <a:schemeClr val="dk1"/>
              </a:solidFill>
              <a:latin typeface="Roboto"/>
              <a:ea typeface="Roboto"/>
              <a:cs typeface="Roboto"/>
              <a:sym typeface="Roboto"/>
            </a:endParaRPr>
          </a:p>
          <a:p>
            <a:pPr marL="0" lvl="0" indent="0" algn="l" rtl="0">
              <a:lnSpc>
                <a:spcPct val="115000"/>
              </a:lnSpc>
              <a:spcBef>
                <a:spcPts val="600"/>
              </a:spcBef>
              <a:spcAft>
                <a:spcPts val="0"/>
              </a:spcAft>
              <a:buNone/>
            </a:pPr>
            <a:r>
              <a:rPr lang="fr" sz="1200">
                <a:solidFill>
                  <a:schemeClr val="dk1"/>
                </a:solidFill>
                <a:latin typeface="Roboto"/>
                <a:ea typeface="Roboto"/>
                <a:cs typeface="Roboto"/>
                <a:sym typeface="Roboto"/>
              </a:rPr>
              <a:t>Tokenisation : </a:t>
            </a:r>
            <a:endParaRPr sz="1200">
              <a:solidFill>
                <a:schemeClr val="dk1"/>
              </a:solidFill>
              <a:latin typeface="Roboto"/>
              <a:ea typeface="Roboto"/>
              <a:cs typeface="Roboto"/>
              <a:sym typeface="Roboto"/>
            </a:endParaRPr>
          </a:p>
          <a:p>
            <a:pPr marL="457200" lvl="0" indent="-304800" algn="l" rtl="0">
              <a:lnSpc>
                <a:spcPct val="115000"/>
              </a:lnSpc>
              <a:spcBef>
                <a:spcPts val="600"/>
              </a:spcBef>
              <a:spcAft>
                <a:spcPts val="0"/>
              </a:spcAft>
              <a:buClr>
                <a:schemeClr val="dk1"/>
              </a:buClr>
              <a:buSzPts val="1200"/>
              <a:buFont typeface="Roboto"/>
              <a:buChar char="●"/>
            </a:pPr>
            <a:r>
              <a:rPr lang="fr" sz="1200">
                <a:solidFill>
                  <a:schemeClr val="dk1"/>
                </a:solidFill>
                <a:latin typeface="Roboto"/>
                <a:ea typeface="Roboto"/>
                <a:cs typeface="Roboto"/>
                <a:sym typeface="Roboto"/>
              </a:rPr>
              <a:t>la tokenisation des textes qui consiste à identifier les unités de textes élémentaires (tokens) qui peuvent être des mots, mais aussi des lettres, des syllabes, des phrases, ou des séquences de ces éléments.</a:t>
            </a:r>
            <a:endParaRPr sz="1200">
              <a:solidFill>
                <a:schemeClr val="dk1"/>
              </a:solidFill>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r>
              <a:rPr lang="fr" sz="1200">
                <a:solidFill>
                  <a:schemeClr val="dk1"/>
                </a:solidFill>
                <a:latin typeface="Roboto"/>
                <a:ea typeface="Roboto"/>
                <a:cs typeface="Roboto"/>
                <a:sym typeface="Roboto"/>
              </a:rPr>
              <a:t>Si les mots sont des unités de sens évidentes, les paires, les triplets de mots le sont aussi (n-grammes).</a:t>
            </a:r>
            <a:endParaRPr sz="1200">
              <a:solidFill>
                <a:schemeClr val="dk1"/>
              </a:solidFill>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r>
              <a:rPr lang="fr" sz="1200">
                <a:solidFill>
                  <a:schemeClr val="dk1"/>
                </a:solidFill>
                <a:latin typeface="Roboto"/>
                <a:ea typeface="Roboto"/>
                <a:cs typeface="Roboto"/>
                <a:sym typeface="Roboto"/>
              </a:rPr>
              <a:t>à partir de ces tokens, l'analyse de la fréquence des mots peut être effectuée pour construire un dictionnaire permettant de filtrer les tokens selon leurs fréquences.</a:t>
            </a:r>
            <a:endParaRPr sz="1200">
              <a:solidFill>
                <a:schemeClr val="dk1"/>
              </a:solidFill>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r>
              <a:rPr lang="fr" sz="1200">
                <a:solidFill>
                  <a:schemeClr val="dk1"/>
                </a:solidFill>
                <a:latin typeface="Roboto"/>
                <a:ea typeface="Roboto"/>
                <a:cs typeface="Roboto"/>
                <a:sym typeface="Roboto"/>
              </a:rPr>
              <a:t>les tokens les plus fréquents qui n'apportent donc aucune information sont supprimés.</a:t>
            </a:r>
            <a:endParaRPr sz="1200">
              <a:solidFill>
                <a:schemeClr val="dk1"/>
              </a:solidFill>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r>
              <a:rPr lang="fr" sz="1200">
                <a:solidFill>
                  <a:schemeClr val="dk1"/>
                </a:solidFill>
                <a:latin typeface="Roboto"/>
                <a:ea typeface="Roboto"/>
                <a:cs typeface="Roboto"/>
                <a:sym typeface="Roboto"/>
              </a:rPr>
              <a:t>les tokens très peu fréquents qui apportent une information singulière sont également supprimés.</a:t>
            </a:r>
            <a:endParaRPr sz="1200">
              <a:solidFill>
                <a:schemeClr val="dk1"/>
              </a:solidFill>
              <a:latin typeface="Roboto"/>
              <a:ea typeface="Roboto"/>
              <a:cs typeface="Roboto"/>
              <a:sym typeface="Roboto"/>
            </a:endParaRPr>
          </a:p>
          <a:p>
            <a:pPr marL="457200" lvl="0" indent="-304800" algn="l" rtl="0">
              <a:lnSpc>
                <a:spcPct val="115000"/>
              </a:lnSpc>
              <a:spcBef>
                <a:spcPts val="0"/>
              </a:spcBef>
              <a:spcAft>
                <a:spcPts val="0"/>
              </a:spcAft>
              <a:buClr>
                <a:schemeClr val="dk1"/>
              </a:buClr>
              <a:buSzPts val="1200"/>
              <a:buFont typeface="Roboto"/>
              <a:buChar char="●"/>
            </a:pPr>
            <a:endParaRPr sz="1200">
              <a:solidFill>
                <a:schemeClr val="dk1"/>
              </a:solidFill>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0d37733371_0_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0d37733371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0d37733371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0d37733371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0"/>
              </a:spcBef>
              <a:spcAft>
                <a:spcPts val="0"/>
              </a:spcAft>
              <a:buClr>
                <a:schemeClr val="accent1"/>
              </a:buClr>
              <a:buSzPts val="1400"/>
              <a:buChar char="○"/>
              <a:defRPr>
                <a:solidFill>
                  <a:schemeClr val="accent1"/>
                </a:solidFill>
              </a:defRPr>
            </a:lvl2pPr>
            <a:lvl3pPr marL="1371600" lvl="2" indent="-317500">
              <a:spcBef>
                <a:spcPts val="0"/>
              </a:spcBef>
              <a:spcAft>
                <a:spcPts val="0"/>
              </a:spcAft>
              <a:buClr>
                <a:schemeClr val="accent1"/>
              </a:buClr>
              <a:buSzPts val="1400"/>
              <a:buChar char="■"/>
              <a:defRPr>
                <a:solidFill>
                  <a:schemeClr val="accent1"/>
                </a:solidFill>
              </a:defRPr>
            </a:lvl3pPr>
            <a:lvl4pPr marL="1828800" lvl="3" indent="-317500">
              <a:spcBef>
                <a:spcPts val="0"/>
              </a:spcBef>
              <a:spcAft>
                <a:spcPts val="0"/>
              </a:spcAft>
              <a:buClr>
                <a:schemeClr val="accent1"/>
              </a:buClr>
              <a:buSzPts val="1400"/>
              <a:buChar char="●"/>
              <a:defRPr>
                <a:solidFill>
                  <a:schemeClr val="accent1"/>
                </a:solidFill>
              </a:defRPr>
            </a:lvl4pPr>
            <a:lvl5pPr marL="2286000" lvl="4" indent="-317500">
              <a:spcBef>
                <a:spcPts val="0"/>
              </a:spcBef>
              <a:spcAft>
                <a:spcPts val="0"/>
              </a:spcAft>
              <a:buClr>
                <a:schemeClr val="accent1"/>
              </a:buClr>
              <a:buSzPts val="1400"/>
              <a:buChar char="○"/>
              <a:defRPr>
                <a:solidFill>
                  <a:schemeClr val="accent1"/>
                </a:solidFill>
              </a:defRPr>
            </a:lvl5pPr>
            <a:lvl6pPr marL="2743200" lvl="5" indent="-317500">
              <a:spcBef>
                <a:spcPts val="0"/>
              </a:spcBef>
              <a:spcAft>
                <a:spcPts val="0"/>
              </a:spcAft>
              <a:buClr>
                <a:schemeClr val="accent1"/>
              </a:buClr>
              <a:buSzPts val="1400"/>
              <a:buChar char="■"/>
              <a:defRPr>
                <a:solidFill>
                  <a:schemeClr val="accent1"/>
                </a:solidFill>
              </a:defRPr>
            </a:lvl6pPr>
            <a:lvl7pPr marL="3200400" lvl="6" indent="-317500">
              <a:spcBef>
                <a:spcPts val="0"/>
              </a:spcBef>
              <a:spcAft>
                <a:spcPts val="0"/>
              </a:spcAft>
              <a:buClr>
                <a:schemeClr val="accent1"/>
              </a:buClr>
              <a:buSzPts val="1400"/>
              <a:buChar char="●"/>
              <a:defRPr>
                <a:solidFill>
                  <a:schemeClr val="accent1"/>
                </a:solidFill>
              </a:defRPr>
            </a:lvl7pPr>
            <a:lvl8pPr marL="3657600" lvl="7" indent="-317500">
              <a:spcBef>
                <a:spcPts val="0"/>
              </a:spcBef>
              <a:spcAft>
                <a:spcPts val="0"/>
              </a:spcAft>
              <a:buClr>
                <a:schemeClr val="accent1"/>
              </a:buClr>
              <a:buSzPts val="1400"/>
              <a:buChar char="○"/>
              <a:defRPr>
                <a:solidFill>
                  <a:schemeClr val="accent1"/>
                </a:solidFill>
              </a:defRPr>
            </a:lvl8pPr>
            <a:lvl9pPr marL="4114800" lvl="8" indent="-317500">
              <a:spcBef>
                <a:spcPts val="0"/>
              </a:spcBef>
              <a:spcAft>
                <a:spcPts val="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f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32.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realpython.com/nltk-nlp-python/"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3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56.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07150" y="714475"/>
            <a:ext cx="7640100" cy="1122300"/>
          </a:xfrm>
          <a:prstGeom prst="rect">
            <a:avLst/>
          </a:prstGeom>
          <a:noFill/>
        </p:spPr>
        <p:txBody>
          <a:bodyPr spcFirstLastPara="1" wrap="square" lIns="91425" tIns="91425" rIns="91425" bIns="91425" anchor="t" anchorCtr="0">
            <a:normAutofit/>
          </a:bodyPr>
          <a:lstStyle/>
          <a:p>
            <a:pPr marL="0" marR="0" lvl="0" indent="0" algn="l" rtl="0">
              <a:lnSpc>
                <a:spcPct val="115000"/>
              </a:lnSpc>
              <a:spcBef>
                <a:spcPts val="0"/>
              </a:spcBef>
              <a:spcAft>
                <a:spcPts val="0"/>
              </a:spcAft>
              <a:buNone/>
            </a:pPr>
            <a:r>
              <a:rPr lang="fr" sz="2300">
                <a:latin typeface="Roboto"/>
                <a:ea typeface="Roboto"/>
                <a:cs typeface="Roboto"/>
                <a:sym typeface="Roboto"/>
              </a:rPr>
              <a:t>Classifier automatiquement des biens de consommation</a:t>
            </a:r>
            <a:endParaRPr>
              <a:latin typeface="Roboto"/>
              <a:ea typeface="Roboto"/>
              <a:cs typeface="Roboto"/>
              <a:sym typeface="Roboto"/>
            </a:endParaRPr>
          </a:p>
        </p:txBody>
      </p:sp>
      <p:sp>
        <p:nvSpPr>
          <p:cNvPr id="60" name="Google Shape;60;p13"/>
          <p:cNvSpPr txBox="1">
            <a:spLocks noGrp="1"/>
          </p:cNvSpPr>
          <p:nvPr>
            <p:ph type="subTitle" idx="1"/>
          </p:nvPr>
        </p:nvSpPr>
        <p:spPr>
          <a:xfrm>
            <a:off x="544250" y="3570650"/>
            <a:ext cx="4255500" cy="695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sz="1400">
                <a:latin typeface="Roboto"/>
                <a:ea typeface="Roboto"/>
                <a:cs typeface="Roboto"/>
                <a:sym typeface="Roboto"/>
              </a:rPr>
              <a:t>Data &amp; Analytics</a:t>
            </a:r>
            <a:endParaRPr sz="1400">
              <a:latin typeface="Roboto"/>
              <a:ea typeface="Roboto"/>
              <a:cs typeface="Roboto"/>
              <a:sym typeface="Roboto"/>
            </a:endParaRPr>
          </a:p>
          <a:p>
            <a:pPr marL="0" lvl="0" indent="0" algn="l" rtl="0">
              <a:spcBef>
                <a:spcPts val="0"/>
              </a:spcBef>
              <a:spcAft>
                <a:spcPts val="0"/>
              </a:spcAft>
              <a:buNone/>
            </a:pPr>
            <a:r>
              <a:rPr lang="fr" sz="1400">
                <a:latin typeface="Roboto"/>
                <a:ea typeface="Roboto"/>
                <a:cs typeface="Roboto"/>
                <a:sym typeface="Roboto"/>
              </a:rPr>
              <a:t>Eric Blanvillain - 25-01-2022</a:t>
            </a:r>
            <a:endParaRPr/>
          </a:p>
        </p:txBody>
      </p:sp>
      <p:pic>
        <p:nvPicPr>
          <p:cNvPr id="61" name="Google Shape;61;p13"/>
          <p:cNvPicPr preferRelativeResize="0"/>
          <p:nvPr/>
        </p:nvPicPr>
        <p:blipFill>
          <a:blip r:embed="rId3">
            <a:alphaModFix/>
          </a:blip>
          <a:stretch>
            <a:fillRect/>
          </a:stretch>
        </p:blipFill>
        <p:spPr>
          <a:xfrm>
            <a:off x="6569487" y="2741599"/>
            <a:ext cx="2259475" cy="1433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2"/>
          <p:cNvSpPr txBox="1"/>
          <p:nvPr/>
        </p:nvSpPr>
        <p:spPr>
          <a:xfrm>
            <a:off x="83100" y="64025"/>
            <a:ext cx="7505700" cy="8856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Etape 2 - Extraction des caractéristiques (topic LDA)</a:t>
            </a:r>
            <a:endParaRPr sz="2320" b="1">
              <a:solidFill>
                <a:srgbClr val="0A26CA"/>
              </a:solidFill>
              <a:latin typeface="Roboto"/>
              <a:ea typeface="Roboto"/>
              <a:cs typeface="Roboto"/>
              <a:sym typeface="Roboto"/>
            </a:endParaRPr>
          </a:p>
        </p:txBody>
      </p:sp>
      <p:pic>
        <p:nvPicPr>
          <p:cNvPr id="146" name="Google Shape;146;p22"/>
          <p:cNvPicPr preferRelativeResize="0"/>
          <p:nvPr/>
        </p:nvPicPr>
        <p:blipFill>
          <a:blip r:embed="rId3">
            <a:alphaModFix/>
          </a:blip>
          <a:stretch>
            <a:fillRect/>
          </a:stretch>
        </p:blipFill>
        <p:spPr>
          <a:xfrm>
            <a:off x="7347739" y="101613"/>
            <a:ext cx="1580020" cy="572700"/>
          </a:xfrm>
          <a:prstGeom prst="rect">
            <a:avLst/>
          </a:prstGeom>
          <a:noFill/>
          <a:ln>
            <a:noFill/>
          </a:ln>
        </p:spPr>
      </p:pic>
      <p:sp>
        <p:nvSpPr>
          <p:cNvPr id="147" name="Google Shape;147;p22"/>
          <p:cNvSpPr txBox="1"/>
          <p:nvPr/>
        </p:nvSpPr>
        <p:spPr>
          <a:xfrm>
            <a:off x="143450" y="825750"/>
            <a:ext cx="53304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LDA topiques “abstraits” (Latent Dirichlet Allocation) :</a:t>
            </a:r>
            <a:endParaRPr sz="1500">
              <a:solidFill>
                <a:srgbClr val="0A26CA"/>
              </a:solidFill>
              <a:latin typeface="Roboto"/>
              <a:ea typeface="Roboto"/>
              <a:cs typeface="Roboto"/>
              <a:sym typeface="Roboto"/>
            </a:endParaRPr>
          </a:p>
        </p:txBody>
      </p:sp>
      <p:grpSp>
        <p:nvGrpSpPr>
          <p:cNvPr id="148" name="Google Shape;148;p22"/>
          <p:cNvGrpSpPr/>
          <p:nvPr/>
        </p:nvGrpSpPr>
        <p:grpSpPr>
          <a:xfrm>
            <a:off x="143447" y="2794200"/>
            <a:ext cx="7985685" cy="2106000"/>
            <a:chOff x="143450" y="2870400"/>
            <a:chExt cx="7359400" cy="2106000"/>
          </a:xfrm>
        </p:grpSpPr>
        <p:grpSp>
          <p:nvGrpSpPr>
            <p:cNvPr id="149" name="Google Shape;149;p22"/>
            <p:cNvGrpSpPr/>
            <p:nvPr/>
          </p:nvGrpSpPr>
          <p:grpSpPr>
            <a:xfrm>
              <a:off x="143450" y="2935950"/>
              <a:ext cx="7359400" cy="1962600"/>
              <a:chOff x="243200" y="2935950"/>
              <a:chExt cx="7359400" cy="1962600"/>
            </a:xfrm>
          </p:grpSpPr>
          <p:sp>
            <p:nvSpPr>
              <p:cNvPr id="150" name="Google Shape;150;p22"/>
              <p:cNvSpPr/>
              <p:nvPr/>
            </p:nvSpPr>
            <p:spPr>
              <a:xfrm>
                <a:off x="333300" y="3026650"/>
                <a:ext cx="7269300" cy="1765500"/>
              </a:xfrm>
              <a:prstGeom prst="rect">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22"/>
              <p:cNvGrpSpPr/>
              <p:nvPr/>
            </p:nvGrpSpPr>
            <p:grpSpPr>
              <a:xfrm>
                <a:off x="243200" y="2935950"/>
                <a:ext cx="6861394" cy="1962600"/>
                <a:chOff x="243200" y="2935950"/>
                <a:chExt cx="6861394" cy="1962600"/>
              </a:xfrm>
            </p:grpSpPr>
            <p:sp>
              <p:nvSpPr>
                <p:cNvPr id="152" name="Google Shape;152;p22"/>
                <p:cNvSpPr txBox="1"/>
                <p:nvPr/>
              </p:nvSpPr>
              <p:spPr>
                <a:xfrm>
                  <a:off x="243200" y="4067250"/>
                  <a:ext cx="3900300" cy="831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topic_lda   cat_1              cat_1_count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rgbClr val="980000"/>
                      </a:solidFill>
                      <a:highlight>
                        <a:schemeClr val="accent4"/>
                      </a:highlight>
                      <a:latin typeface="Courier New"/>
                      <a:ea typeface="Courier New"/>
                      <a:cs typeface="Courier New"/>
                      <a:sym typeface="Courier New"/>
                    </a:rPr>
                    <a:t>9           Home Furnishing    8</a:t>
                  </a:r>
                  <a:endParaRPr sz="1050" b="1">
                    <a:solidFill>
                      <a:srgbClr val="980000"/>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Watches            1</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a:t>
                  </a:r>
                  <a:endParaRPr sz="1050" b="1">
                    <a:solidFill>
                      <a:schemeClr val="dk1"/>
                    </a:solidFill>
                    <a:highlight>
                      <a:schemeClr val="accent4"/>
                    </a:highlight>
                    <a:latin typeface="Courier New"/>
                    <a:ea typeface="Courier New"/>
                    <a:cs typeface="Courier New"/>
                    <a:sym typeface="Courier New"/>
                  </a:endParaRPr>
                </a:p>
              </p:txBody>
            </p:sp>
            <p:grpSp>
              <p:nvGrpSpPr>
                <p:cNvPr id="153" name="Google Shape;153;p22"/>
                <p:cNvGrpSpPr/>
                <p:nvPr/>
              </p:nvGrpSpPr>
              <p:grpSpPr>
                <a:xfrm>
                  <a:off x="243200" y="2935950"/>
                  <a:ext cx="6861394" cy="1962600"/>
                  <a:chOff x="243200" y="2935950"/>
                  <a:chExt cx="6861394" cy="1962600"/>
                </a:xfrm>
              </p:grpSpPr>
              <p:sp>
                <p:nvSpPr>
                  <p:cNvPr id="154" name="Google Shape;154;p22"/>
                  <p:cNvSpPr txBox="1"/>
                  <p:nvPr/>
                </p:nvSpPr>
                <p:spPr>
                  <a:xfrm>
                    <a:off x="243200" y="2935950"/>
                    <a:ext cx="3504000" cy="831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topic_lda   cat_1              cat_1_count</a:t>
                    </a:r>
                    <a:r>
                      <a:rPr lang="fr" sz="1050" b="1" u="sng">
                        <a:solidFill>
                          <a:schemeClr val="dk1"/>
                        </a:solidFill>
                        <a:highlight>
                          <a:schemeClr val="accent4"/>
                        </a:highlight>
                        <a:latin typeface="Courier New"/>
                        <a:ea typeface="Courier New"/>
                        <a:cs typeface="Courier New"/>
                        <a:sym typeface="Courier New"/>
                      </a:rPr>
                      <a:t> </a:t>
                    </a:r>
                    <a:r>
                      <a:rPr lang="fr" sz="1050" b="1">
                        <a:solidFill>
                          <a:schemeClr val="dk1"/>
                        </a:solidFill>
                        <a:highlight>
                          <a:schemeClr val="accent4"/>
                        </a:highlight>
                        <a:latin typeface="Courier New"/>
                        <a:ea typeface="Courier New"/>
                        <a:cs typeface="Courier New"/>
                        <a:sym typeface="Courier New"/>
                      </a:rPr>
                      <a:t>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rgbClr val="980000"/>
                        </a:solidFill>
                        <a:highlight>
                          <a:schemeClr val="accent4"/>
                        </a:highlight>
                        <a:latin typeface="Courier New"/>
                        <a:ea typeface="Courier New"/>
                        <a:cs typeface="Courier New"/>
                        <a:sym typeface="Courier New"/>
                      </a:rPr>
                      <a:t>8           Watches            96</a:t>
                    </a:r>
                    <a:endParaRPr sz="1050" b="1">
                      <a:solidFill>
                        <a:srgbClr val="980000"/>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Home Furnishing    25</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Baby Care          3</a:t>
                    </a:r>
                    <a:endParaRPr sz="1050" b="1">
                      <a:solidFill>
                        <a:schemeClr val="dk1"/>
                      </a:solidFill>
                      <a:highlight>
                        <a:schemeClr val="accent4"/>
                      </a:highlight>
                      <a:latin typeface="Courier New"/>
                      <a:ea typeface="Courier New"/>
                      <a:cs typeface="Courier New"/>
                      <a:sym typeface="Courier New"/>
                    </a:endParaRPr>
                  </a:p>
                </p:txBody>
              </p:sp>
              <p:sp>
                <p:nvSpPr>
                  <p:cNvPr id="155" name="Google Shape;155;p22"/>
                  <p:cNvSpPr txBox="1"/>
                  <p:nvPr/>
                </p:nvSpPr>
                <p:spPr>
                  <a:xfrm>
                    <a:off x="4306494" y="2935950"/>
                    <a:ext cx="2798100" cy="196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cat_1           topic_lda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rgbClr val="980000"/>
                        </a:solidFill>
                        <a:highlight>
                          <a:schemeClr val="accent4"/>
                        </a:highlight>
                        <a:latin typeface="Courier New"/>
                        <a:ea typeface="Courier New"/>
                        <a:cs typeface="Courier New"/>
                        <a:sym typeface="Courier New"/>
                      </a:rPr>
                      <a:t>Watches         8                     </a:t>
                    </a:r>
                    <a:endParaRPr sz="1050" b="1">
                      <a:solidFill>
                        <a:srgbClr val="980000"/>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14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16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17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9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21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22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30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35                     </a:t>
                    </a:r>
                    <a:endParaRPr sz="1050" b="1">
                      <a:solidFill>
                        <a:schemeClr val="dk1"/>
                      </a:solidFill>
                      <a:highlight>
                        <a:schemeClr val="accent4"/>
                      </a:highlight>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highlight>
                          <a:schemeClr val="accent4"/>
                        </a:highlight>
                        <a:latin typeface="Courier New"/>
                        <a:ea typeface="Courier New"/>
                        <a:cs typeface="Courier New"/>
                        <a:sym typeface="Courier New"/>
                      </a:rPr>
                      <a:t>                40                     </a:t>
                    </a:r>
                    <a:endParaRPr sz="1050" b="1">
                      <a:solidFill>
                        <a:schemeClr val="dk1"/>
                      </a:solidFill>
                      <a:highlight>
                        <a:schemeClr val="accent4"/>
                      </a:highlight>
                      <a:latin typeface="Courier New"/>
                      <a:ea typeface="Courier New"/>
                      <a:cs typeface="Courier New"/>
                      <a:sym typeface="Courier New"/>
                    </a:endParaRPr>
                  </a:p>
                </p:txBody>
              </p:sp>
            </p:grpSp>
          </p:grpSp>
        </p:grpSp>
        <p:cxnSp>
          <p:nvCxnSpPr>
            <p:cNvPr id="156" name="Google Shape;156;p22"/>
            <p:cNvCxnSpPr/>
            <p:nvPr/>
          </p:nvCxnSpPr>
          <p:spPr>
            <a:xfrm>
              <a:off x="3890575" y="2870400"/>
              <a:ext cx="300" cy="2106000"/>
            </a:xfrm>
            <a:prstGeom prst="straightConnector1">
              <a:avLst/>
            </a:prstGeom>
            <a:noFill/>
            <a:ln w="38100" cap="flat" cmpd="sng">
              <a:solidFill>
                <a:srgbClr val="FFFBF0"/>
              </a:solidFill>
              <a:prstDash val="solid"/>
              <a:round/>
              <a:headEnd type="none" w="med" len="med"/>
              <a:tailEnd type="none" w="med" len="med"/>
            </a:ln>
          </p:spPr>
        </p:cxnSp>
      </p:grpSp>
      <p:sp>
        <p:nvSpPr>
          <p:cNvPr id="157" name="Google Shape;157;p22"/>
          <p:cNvSpPr txBox="1"/>
          <p:nvPr/>
        </p:nvSpPr>
        <p:spPr>
          <a:xfrm>
            <a:off x="6204750" y="4764875"/>
            <a:ext cx="3000000" cy="3693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fr" sz="1200">
                <a:solidFill>
                  <a:schemeClr val="dk1"/>
                </a:solidFill>
                <a:latin typeface="Roboto"/>
                <a:ea typeface="Roboto"/>
                <a:cs typeface="Roboto"/>
                <a:sym typeface="Roboto"/>
              </a:rPr>
              <a:t>LDA = Latent Dirichlet Allocation</a:t>
            </a:r>
            <a:endParaRPr sz="1200">
              <a:solidFill>
                <a:schemeClr val="dk1"/>
              </a:solidFill>
              <a:latin typeface="Roboto"/>
              <a:ea typeface="Roboto"/>
              <a:cs typeface="Roboto"/>
              <a:sym typeface="Roboto"/>
            </a:endParaRPr>
          </a:p>
        </p:txBody>
      </p:sp>
      <p:sp>
        <p:nvSpPr>
          <p:cNvPr id="158" name="Google Shape;158;p22"/>
          <p:cNvSpPr txBox="1"/>
          <p:nvPr/>
        </p:nvSpPr>
        <p:spPr>
          <a:xfrm>
            <a:off x="143450" y="1088850"/>
            <a:ext cx="7641300" cy="1847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Topic #0: shipping cash genuine delivery flipkart buy guarantee replacement</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Topic #1: rockmantra mug ceramic permanent stay thrilling ensuring porcelain crafting</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Topic #2: sleeve detail boy 's fit shirt baby regular fabric casual</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Topic #3: watch men analog perucci discount india great decker timewel</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Topic #4: mug coffee printland perfect ceramic presented tea/coffee coffee/tea fantastic wardrobe</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Topic #5: showpiece cm price online statue polyresin </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Topic #6: quilt comforter single floral flipkart multicolor genuine cash shipping delivery</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Topic #61: pyjama top girl set 's baby detail printed neck suit</a:t>
            </a:r>
            <a:endParaRPr sz="1200">
              <a:solidFill>
                <a:schemeClr val="dk1"/>
              </a:solidFill>
              <a:latin typeface="Roboto"/>
              <a:ea typeface="Roboto"/>
              <a:cs typeface="Roboto"/>
              <a:sym typeface="Roboto"/>
            </a:endParaRPr>
          </a:p>
        </p:txBody>
      </p:sp>
      <p:sp>
        <p:nvSpPr>
          <p:cNvPr id="159" name="Google Shape;159;p22"/>
          <p:cNvSpPr txBox="1"/>
          <p:nvPr/>
        </p:nvSpPr>
        <p:spPr>
          <a:xfrm>
            <a:off x="6047975" y="825750"/>
            <a:ext cx="21657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-&gt; non-supervisé</a:t>
            </a:r>
            <a:endParaRPr sz="1500">
              <a:solidFill>
                <a:srgbClr val="0A26CA"/>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3"/>
          <p:cNvSpPr txBox="1"/>
          <p:nvPr/>
        </p:nvSpPr>
        <p:spPr>
          <a:xfrm>
            <a:off x="83100" y="64025"/>
            <a:ext cx="5916300" cy="845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Etape 3 - Classification supervisé</a:t>
            </a:r>
            <a:endParaRPr sz="2320" b="1">
              <a:solidFill>
                <a:srgbClr val="0A26CA"/>
              </a:solidFill>
              <a:latin typeface="Roboto"/>
              <a:ea typeface="Roboto"/>
              <a:cs typeface="Roboto"/>
              <a:sym typeface="Roboto"/>
            </a:endParaRPr>
          </a:p>
        </p:txBody>
      </p:sp>
      <p:pic>
        <p:nvPicPr>
          <p:cNvPr id="165" name="Google Shape;165;p23"/>
          <p:cNvPicPr preferRelativeResize="0"/>
          <p:nvPr/>
        </p:nvPicPr>
        <p:blipFill>
          <a:blip r:embed="rId3">
            <a:alphaModFix/>
          </a:blip>
          <a:stretch>
            <a:fillRect/>
          </a:stretch>
        </p:blipFill>
        <p:spPr>
          <a:xfrm>
            <a:off x="6204739" y="101613"/>
            <a:ext cx="1580020" cy="572700"/>
          </a:xfrm>
          <a:prstGeom prst="rect">
            <a:avLst/>
          </a:prstGeom>
          <a:noFill/>
          <a:ln>
            <a:noFill/>
          </a:ln>
        </p:spPr>
      </p:pic>
      <p:graphicFrame>
        <p:nvGraphicFramePr>
          <p:cNvPr id="166" name="Google Shape;166;p23"/>
          <p:cNvGraphicFramePr/>
          <p:nvPr/>
        </p:nvGraphicFramePr>
        <p:xfrm>
          <a:off x="240875" y="1078900"/>
          <a:ext cx="8581250" cy="2194375"/>
        </p:xfrm>
        <a:graphic>
          <a:graphicData uri="http://schemas.openxmlformats.org/drawingml/2006/table">
            <a:tbl>
              <a:tblPr>
                <a:noFill/>
                <a:tableStyleId>{384424A8-1226-4909-86C3-99EE2F55C802}</a:tableStyleId>
              </a:tblPr>
              <a:tblGrid>
                <a:gridCol w="1716250">
                  <a:extLst>
                    <a:ext uri="{9D8B030D-6E8A-4147-A177-3AD203B41FA5}">
                      <a16:colId xmlns:a16="http://schemas.microsoft.com/office/drawing/2014/main" val="20000"/>
                    </a:ext>
                  </a:extLst>
                </a:gridCol>
                <a:gridCol w="1716250">
                  <a:extLst>
                    <a:ext uri="{9D8B030D-6E8A-4147-A177-3AD203B41FA5}">
                      <a16:colId xmlns:a16="http://schemas.microsoft.com/office/drawing/2014/main" val="20001"/>
                    </a:ext>
                  </a:extLst>
                </a:gridCol>
                <a:gridCol w="1716250">
                  <a:extLst>
                    <a:ext uri="{9D8B030D-6E8A-4147-A177-3AD203B41FA5}">
                      <a16:colId xmlns:a16="http://schemas.microsoft.com/office/drawing/2014/main" val="20002"/>
                    </a:ext>
                  </a:extLst>
                </a:gridCol>
                <a:gridCol w="1716250">
                  <a:extLst>
                    <a:ext uri="{9D8B030D-6E8A-4147-A177-3AD203B41FA5}">
                      <a16:colId xmlns:a16="http://schemas.microsoft.com/office/drawing/2014/main" val="20003"/>
                    </a:ext>
                  </a:extLst>
                </a:gridCol>
                <a:gridCol w="1716250">
                  <a:extLst>
                    <a:ext uri="{9D8B030D-6E8A-4147-A177-3AD203B41FA5}">
                      <a16:colId xmlns:a16="http://schemas.microsoft.com/office/drawing/2014/main" val="20004"/>
                    </a:ext>
                  </a:extLst>
                </a:gridCol>
              </a:tblGrid>
              <a:tr h="609575">
                <a:tc>
                  <a:txBody>
                    <a:bodyPr/>
                    <a:lstStyle/>
                    <a:p>
                      <a:pPr marL="0" marR="0" lvl="0" indent="0" algn="ctr" rtl="0">
                        <a:lnSpc>
                          <a:spcPct val="100000"/>
                        </a:lnSpc>
                        <a:spcBef>
                          <a:spcPts val="0"/>
                        </a:spcBef>
                        <a:spcAft>
                          <a:spcPts val="0"/>
                        </a:spcAft>
                        <a:buNone/>
                      </a:pPr>
                      <a:endParaRPr sz="1200">
                        <a:latin typeface="Roboto"/>
                        <a:ea typeface="Roboto"/>
                        <a:cs typeface="Roboto"/>
                        <a:sym typeface="Roboto"/>
                      </a:endParaRPr>
                    </a:p>
                  </a:txBody>
                  <a:tcPr marL="91425" marR="91425" marT="91425" marB="91425">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Multinomial Naive Bayes</a:t>
                      </a:r>
                      <a:endParaRPr sz="1200">
                        <a:latin typeface="Roboto"/>
                        <a:ea typeface="Roboto"/>
                        <a:cs typeface="Roboto"/>
                        <a:sym typeface="Roboto"/>
                      </a:endParaRPr>
                    </a:p>
                  </a:txBody>
                  <a:tcPr marL="91425" marR="91425" marT="91425" marB="91425">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fr" sz="1200">
                          <a:latin typeface="Roboto"/>
                          <a:ea typeface="Roboto"/>
                          <a:cs typeface="Roboto"/>
                          <a:sym typeface="Roboto"/>
                        </a:rPr>
                        <a:t>SVC</a:t>
                      </a:r>
                      <a:endParaRPr sz="1200">
                        <a:latin typeface="Roboto"/>
                        <a:ea typeface="Roboto"/>
                        <a:cs typeface="Roboto"/>
                        <a:sym typeface="Roboto"/>
                      </a:endParaRPr>
                    </a:p>
                  </a:txBody>
                  <a:tcPr marL="91425" marR="91425" marT="91425" marB="91425">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fr" sz="1200">
                          <a:latin typeface="Roboto"/>
                          <a:ea typeface="Roboto"/>
                          <a:cs typeface="Roboto"/>
                          <a:sym typeface="Roboto"/>
                        </a:rPr>
                        <a:t>Logistic Regression</a:t>
                      </a:r>
                      <a:endParaRPr sz="1200">
                        <a:latin typeface="Roboto"/>
                        <a:ea typeface="Roboto"/>
                        <a:cs typeface="Roboto"/>
                        <a:sym typeface="Roboto"/>
                      </a:endParaRPr>
                    </a:p>
                  </a:txBody>
                  <a:tcPr marL="91425" marR="91425" marT="91425" marB="91425">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fr" sz="1200">
                          <a:latin typeface="Roboto"/>
                          <a:ea typeface="Roboto"/>
                          <a:cs typeface="Roboto"/>
                          <a:sym typeface="Roboto"/>
                        </a:rPr>
                        <a:t>SVC post LDA</a:t>
                      </a:r>
                      <a:endParaRPr sz="1200">
                        <a:latin typeface="Roboto"/>
                        <a:ea typeface="Roboto"/>
                        <a:cs typeface="Roboto"/>
                        <a:sym typeface="Roboto"/>
                      </a:endParaRPr>
                    </a:p>
                  </a:txBody>
                  <a:tcPr marL="91425" marR="91425" marT="91425" marB="91425">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396200">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Accuracy</a:t>
                      </a:r>
                      <a:endParaRPr sz="1200">
                        <a:latin typeface="Roboto"/>
                        <a:ea typeface="Roboto"/>
                        <a:cs typeface="Roboto"/>
                        <a:sym typeface="Roboto"/>
                      </a:endParaRPr>
                    </a:p>
                  </a:txBody>
                  <a:tcPr marL="91425" marR="91425" marT="91425" marB="91425">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0.55133</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0.86312 </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0.74905</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0.63498</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Précision</a:t>
                      </a:r>
                      <a:endParaRPr sz="1200">
                        <a:latin typeface="Roboto"/>
                        <a:ea typeface="Roboto"/>
                        <a:cs typeface="Roboto"/>
                        <a:sym typeface="Roboto"/>
                      </a:endParaRPr>
                    </a:p>
                  </a:txBody>
                  <a:tcPr marL="91425" marR="91425" marT="91425" marB="91425">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0.17083</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0.62084</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0.38503</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0.39972</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extLst>
                  <a:ext uri="{0D108BD9-81ED-4DB2-BD59-A6C34878D82A}">
                    <a16:rowId xmlns:a16="http://schemas.microsoft.com/office/drawing/2014/main" val="10002"/>
                  </a:ext>
                </a:extLst>
              </a:tr>
              <a:tr h="396200">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Recall</a:t>
                      </a:r>
                      <a:endParaRPr sz="1200">
                        <a:latin typeface="Roboto"/>
                        <a:ea typeface="Roboto"/>
                        <a:cs typeface="Roboto"/>
                        <a:sym typeface="Roboto"/>
                      </a:endParaRPr>
                    </a:p>
                  </a:txBody>
                  <a:tcPr marL="91425" marR="91425" marT="91425" marB="91425">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0.16948</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0.60191</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0.37813</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0.37573</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extLst>
                  <a:ext uri="{0D108BD9-81ED-4DB2-BD59-A6C34878D82A}">
                    <a16:rowId xmlns:a16="http://schemas.microsoft.com/office/drawing/2014/main" val="10003"/>
                  </a:ext>
                </a:extLst>
              </a:tr>
              <a:tr h="396200">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F1 Score</a:t>
                      </a:r>
                      <a:endParaRPr sz="1200">
                        <a:latin typeface="Roboto"/>
                        <a:ea typeface="Roboto"/>
                        <a:cs typeface="Roboto"/>
                        <a:sym typeface="Roboto"/>
                      </a:endParaRPr>
                    </a:p>
                  </a:txBody>
                  <a:tcPr marL="91425" marR="91425" marT="91425" marB="91425">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0.14591</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0.59015</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0.36463</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fr" sz="1200">
                          <a:latin typeface="Roboto"/>
                          <a:ea typeface="Roboto"/>
                          <a:cs typeface="Roboto"/>
                          <a:sym typeface="Roboto"/>
                        </a:rPr>
                        <a:t>0.35996</a:t>
                      </a:r>
                      <a:endParaRPr sz="1200">
                        <a:latin typeface="Roboto"/>
                        <a:ea typeface="Roboto"/>
                        <a:cs typeface="Roboto"/>
                        <a:sym typeface="Roboto"/>
                      </a:endParaRPr>
                    </a:p>
                  </a:txBody>
                  <a:tcPr marL="91425" marR="91425" marT="91425" marB="91425" anchor="ctr">
                    <a:lnL w="9525" cap="flat" cmpd="sng">
                      <a:solidFill>
                        <a:srgbClr val="26A69A"/>
                      </a:solidFill>
                      <a:prstDash val="solid"/>
                      <a:round/>
                      <a:headEnd type="none" w="sm" len="sm"/>
                      <a:tailEnd type="none" w="sm" len="sm"/>
                    </a:lnL>
                    <a:lnR w="9525" cap="flat" cmpd="sng">
                      <a:solidFill>
                        <a:srgbClr val="26A69A"/>
                      </a:solidFill>
                      <a:prstDash val="solid"/>
                      <a:round/>
                      <a:headEnd type="none" w="sm" len="sm"/>
                      <a:tailEnd type="none" w="sm" len="sm"/>
                    </a:lnR>
                    <a:lnT w="9525" cap="flat" cmpd="sng">
                      <a:solidFill>
                        <a:srgbClr val="26A69A"/>
                      </a:solidFill>
                      <a:prstDash val="solid"/>
                      <a:round/>
                      <a:headEnd type="none" w="sm" len="sm"/>
                      <a:tailEnd type="none" w="sm" len="sm"/>
                    </a:lnT>
                    <a:lnB w="9525" cap="flat" cmpd="sng">
                      <a:solidFill>
                        <a:srgbClr val="26A69A"/>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67" name="Google Shape;167;p23"/>
          <p:cNvSpPr txBox="1"/>
          <p:nvPr/>
        </p:nvSpPr>
        <p:spPr>
          <a:xfrm>
            <a:off x="240875" y="3794375"/>
            <a:ext cx="6487800" cy="87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fr" sz="1200" b="1">
                <a:solidFill>
                  <a:schemeClr val="dk1"/>
                </a:solidFill>
                <a:latin typeface="Roboto"/>
                <a:ea typeface="Roboto"/>
                <a:cs typeface="Roboto"/>
                <a:sym typeface="Roboto"/>
              </a:rPr>
              <a:t>Conclusion :</a:t>
            </a:r>
            <a:endParaRPr sz="1200" b="1">
              <a:solidFill>
                <a:schemeClr val="dk1"/>
              </a:solidFill>
              <a:latin typeface="Roboto"/>
              <a:ea typeface="Roboto"/>
              <a:cs typeface="Roboto"/>
              <a:sym typeface="Roboto"/>
            </a:endParaRPr>
          </a:p>
          <a:p>
            <a:pPr marL="0" lvl="0" indent="0" algn="l" rtl="0">
              <a:lnSpc>
                <a:spcPct val="135714"/>
              </a:lnSpc>
              <a:spcBef>
                <a:spcPts val="0"/>
              </a:spcBef>
              <a:spcAft>
                <a:spcPts val="0"/>
              </a:spcAft>
              <a:buNone/>
            </a:pPr>
            <a:r>
              <a:rPr lang="fr" sz="1200">
                <a:solidFill>
                  <a:schemeClr val="dk1"/>
                </a:solidFill>
                <a:latin typeface="Roboto"/>
                <a:ea typeface="Roboto"/>
                <a:cs typeface="Roboto"/>
                <a:sym typeface="Roboto"/>
              </a:rPr>
              <a:t>=&gt; Premiers résultats encourageants sur le classifieur SVC : 86 % d'accuracy sur le jeu de test, le jeu de données complet étant de seulement 1050 individus</a:t>
            </a:r>
            <a:endParaRPr sz="1200">
              <a:solidFill>
                <a:schemeClr val="dk1"/>
              </a:solidFill>
              <a:latin typeface="Roboto"/>
              <a:ea typeface="Roboto"/>
              <a:cs typeface="Roboto"/>
              <a:sym typeface="Roboto"/>
            </a:endParaRPr>
          </a:p>
        </p:txBody>
      </p:sp>
      <p:sp>
        <p:nvSpPr>
          <p:cNvPr id="168" name="Google Shape;168;p23"/>
          <p:cNvSpPr txBox="1"/>
          <p:nvPr/>
        </p:nvSpPr>
        <p:spPr>
          <a:xfrm>
            <a:off x="143450" y="673350"/>
            <a:ext cx="46662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Evaluation du “test set”:</a:t>
            </a:r>
            <a:endParaRPr sz="1500">
              <a:solidFill>
                <a:srgbClr val="0A26CA"/>
              </a:solidFill>
              <a:latin typeface="Roboto"/>
              <a:ea typeface="Roboto"/>
              <a:cs typeface="Roboto"/>
              <a:sym typeface="Roboto"/>
            </a:endParaRPr>
          </a:p>
        </p:txBody>
      </p:sp>
      <p:sp>
        <p:nvSpPr>
          <p:cNvPr id="169" name="Google Shape;169;p23"/>
          <p:cNvSpPr txBox="1"/>
          <p:nvPr/>
        </p:nvSpPr>
        <p:spPr>
          <a:xfrm>
            <a:off x="7360250" y="4324250"/>
            <a:ext cx="1783500" cy="729000"/>
          </a:xfrm>
          <a:prstGeom prst="rect">
            <a:avLst/>
          </a:prstGeom>
          <a:noFill/>
          <a:ln>
            <a:noFill/>
          </a:ln>
        </p:spPr>
        <p:txBody>
          <a:bodyPr spcFirstLastPara="1" wrap="square" lIns="91425" tIns="91425" rIns="91425" bIns="91425" anchor="b" anchorCtr="0">
            <a:noAutofit/>
          </a:bodyPr>
          <a:lstStyle/>
          <a:p>
            <a:pPr marL="0" lvl="0" indent="0" algn="r" rtl="0">
              <a:lnSpc>
                <a:spcPct val="135714"/>
              </a:lnSpc>
              <a:spcBef>
                <a:spcPts val="0"/>
              </a:spcBef>
              <a:spcAft>
                <a:spcPts val="0"/>
              </a:spcAft>
              <a:buNone/>
            </a:pPr>
            <a:r>
              <a:rPr lang="fr" sz="1200">
                <a:solidFill>
                  <a:schemeClr val="dk1"/>
                </a:solidFill>
                <a:latin typeface="Roboto"/>
                <a:ea typeface="Roboto"/>
                <a:cs typeface="Roboto"/>
                <a:sym typeface="Roboto"/>
              </a:rPr>
              <a:t>train set = 787 produits </a:t>
            </a:r>
            <a:endParaRPr sz="1200">
              <a:solidFill>
                <a:schemeClr val="dk1"/>
              </a:solidFill>
              <a:latin typeface="Roboto"/>
              <a:ea typeface="Roboto"/>
              <a:cs typeface="Roboto"/>
              <a:sym typeface="Roboto"/>
            </a:endParaRPr>
          </a:p>
          <a:p>
            <a:pPr marL="0" lvl="0" indent="0" algn="r" rtl="0">
              <a:lnSpc>
                <a:spcPct val="135714"/>
              </a:lnSpc>
              <a:spcBef>
                <a:spcPts val="0"/>
              </a:spcBef>
              <a:spcAft>
                <a:spcPts val="0"/>
              </a:spcAft>
              <a:buNone/>
            </a:pPr>
            <a:r>
              <a:rPr lang="fr" sz="1200">
                <a:solidFill>
                  <a:schemeClr val="dk1"/>
                </a:solidFill>
                <a:latin typeface="Roboto"/>
                <a:ea typeface="Roboto"/>
                <a:cs typeface="Roboto"/>
                <a:sym typeface="Roboto"/>
              </a:rPr>
              <a:t>test set = 263 produits</a:t>
            </a:r>
            <a:endParaRPr sz="12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4"/>
          <p:cNvSpPr txBox="1"/>
          <p:nvPr/>
        </p:nvSpPr>
        <p:spPr>
          <a:xfrm>
            <a:off x="83100" y="64025"/>
            <a:ext cx="5916300" cy="845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Etape 4 - Evaluation des clusters</a:t>
            </a:r>
            <a:endParaRPr sz="2320" b="1">
              <a:solidFill>
                <a:srgbClr val="0A26CA"/>
              </a:solidFill>
              <a:latin typeface="Roboto"/>
              <a:ea typeface="Roboto"/>
              <a:cs typeface="Roboto"/>
              <a:sym typeface="Roboto"/>
            </a:endParaRPr>
          </a:p>
        </p:txBody>
      </p:sp>
      <p:pic>
        <p:nvPicPr>
          <p:cNvPr id="175" name="Google Shape;175;p24"/>
          <p:cNvPicPr preferRelativeResize="0"/>
          <p:nvPr/>
        </p:nvPicPr>
        <p:blipFill rotWithShape="1">
          <a:blip r:embed="rId3">
            <a:alphaModFix/>
          </a:blip>
          <a:srcRect t="4021" r="28647"/>
          <a:stretch/>
        </p:blipFill>
        <p:spPr>
          <a:xfrm>
            <a:off x="106350" y="1045026"/>
            <a:ext cx="5512049" cy="3229325"/>
          </a:xfrm>
          <a:prstGeom prst="rect">
            <a:avLst/>
          </a:prstGeom>
          <a:noFill/>
          <a:ln>
            <a:noFill/>
          </a:ln>
        </p:spPr>
      </p:pic>
      <p:pic>
        <p:nvPicPr>
          <p:cNvPr id="176" name="Google Shape;176;p24"/>
          <p:cNvPicPr preferRelativeResize="0"/>
          <p:nvPr/>
        </p:nvPicPr>
        <p:blipFill rotWithShape="1">
          <a:blip r:embed="rId3">
            <a:alphaModFix/>
          </a:blip>
          <a:srcRect l="71186"/>
          <a:stretch/>
        </p:blipFill>
        <p:spPr>
          <a:xfrm>
            <a:off x="5847001" y="892625"/>
            <a:ext cx="2198676" cy="3323550"/>
          </a:xfrm>
          <a:prstGeom prst="rect">
            <a:avLst/>
          </a:prstGeom>
          <a:noFill/>
          <a:ln>
            <a:noFill/>
          </a:ln>
        </p:spPr>
      </p:pic>
      <p:sp>
        <p:nvSpPr>
          <p:cNvPr id="177" name="Google Shape;177;p24"/>
          <p:cNvSpPr txBox="1"/>
          <p:nvPr/>
        </p:nvSpPr>
        <p:spPr>
          <a:xfrm>
            <a:off x="372050" y="673350"/>
            <a:ext cx="58620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Projection t-SNE du clustering SVC sur tf-idf de Description :</a:t>
            </a:r>
            <a:endParaRPr sz="1500">
              <a:solidFill>
                <a:srgbClr val="0A26CA"/>
              </a:solidFill>
              <a:latin typeface="Roboto"/>
              <a:ea typeface="Roboto"/>
              <a:cs typeface="Roboto"/>
              <a:sym typeface="Roboto"/>
            </a:endParaRPr>
          </a:p>
        </p:txBody>
      </p:sp>
      <p:pic>
        <p:nvPicPr>
          <p:cNvPr id="178" name="Google Shape;178;p24"/>
          <p:cNvPicPr preferRelativeResize="0"/>
          <p:nvPr/>
        </p:nvPicPr>
        <p:blipFill>
          <a:blip r:embed="rId4">
            <a:alphaModFix/>
          </a:blip>
          <a:stretch>
            <a:fillRect/>
          </a:stretch>
        </p:blipFill>
        <p:spPr>
          <a:xfrm>
            <a:off x="5999400" y="2794575"/>
            <a:ext cx="2944825" cy="2021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5"/>
          <p:cNvSpPr txBox="1"/>
          <p:nvPr/>
        </p:nvSpPr>
        <p:spPr>
          <a:xfrm>
            <a:off x="83100" y="64025"/>
            <a:ext cx="8472900" cy="845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Etape 5 - Classification non supervisé (Kmeans / GMM)</a:t>
            </a:r>
            <a:endParaRPr sz="2320" b="1">
              <a:solidFill>
                <a:srgbClr val="0A26CA"/>
              </a:solidFill>
              <a:latin typeface="Roboto"/>
              <a:ea typeface="Roboto"/>
              <a:cs typeface="Roboto"/>
              <a:sym typeface="Roboto"/>
            </a:endParaRPr>
          </a:p>
        </p:txBody>
      </p:sp>
      <p:sp>
        <p:nvSpPr>
          <p:cNvPr id="184" name="Google Shape;184;p25"/>
          <p:cNvSpPr txBox="1"/>
          <p:nvPr/>
        </p:nvSpPr>
        <p:spPr>
          <a:xfrm>
            <a:off x="210088" y="677250"/>
            <a:ext cx="4499400" cy="346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50" b="1">
                <a:solidFill>
                  <a:schemeClr val="dk1"/>
                </a:solidFill>
                <a:latin typeface="Roboto"/>
                <a:ea typeface="Roboto"/>
                <a:cs typeface="Roboto"/>
                <a:sym typeface="Roboto"/>
              </a:rPr>
              <a:t>Classification Kmeans avec visualisation PCA / t-SNE</a:t>
            </a:r>
            <a:endParaRPr b="1">
              <a:solidFill>
                <a:schemeClr val="dk1"/>
              </a:solidFill>
              <a:latin typeface="Roboto"/>
              <a:ea typeface="Roboto"/>
              <a:cs typeface="Roboto"/>
              <a:sym typeface="Roboto"/>
            </a:endParaRPr>
          </a:p>
        </p:txBody>
      </p:sp>
      <p:sp>
        <p:nvSpPr>
          <p:cNvPr id="185" name="Google Shape;185;p25"/>
          <p:cNvSpPr txBox="1"/>
          <p:nvPr/>
        </p:nvSpPr>
        <p:spPr>
          <a:xfrm>
            <a:off x="4599238" y="677250"/>
            <a:ext cx="4499400" cy="346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50" b="1">
                <a:solidFill>
                  <a:schemeClr val="dk1"/>
                </a:solidFill>
                <a:latin typeface="Roboto"/>
                <a:ea typeface="Roboto"/>
                <a:cs typeface="Roboto"/>
                <a:sym typeface="Roboto"/>
              </a:rPr>
              <a:t>Classification GMM avec visualisation PCA / t-SNE</a:t>
            </a:r>
            <a:endParaRPr b="1">
              <a:solidFill>
                <a:schemeClr val="dk1"/>
              </a:solidFill>
              <a:latin typeface="Roboto"/>
              <a:ea typeface="Roboto"/>
              <a:cs typeface="Roboto"/>
              <a:sym typeface="Roboto"/>
            </a:endParaRPr>
          </a:p>
        </p:txBody>
      </p:sp>
      <p:sp>
        <p:nvSpPr>
          <p:cNvPr id="186" name="Google Shape;186;p25"/>
          <p:cNvSpPr txBox="1"/>
          <p:nvPr/>
        </p:nvSpPr>
        <p:spPr>
          <a:xfrm>
            <a:off x="959788" y="4392250"/>
            <a:ext cx="3000000" cy="5079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050" b="1">
                <a:solidFill>
                  <a:schemeClr val="dk1"/>
                </a:solidFill>
                <a:latin typeface="Roboto"/>
                <a:ea typeface="Roboto"/>
                <a:cs typeface="Roboto"/>
                <a:sym typeface="Roboto"/>
              </a:rPr>
              <a:t>silhouette_score : 0.24157502799498745</a:t>
            </a:r>
            <a:endParaRPr sz="1050" b="1">
              <a:solidFill>
                <a:schemeClr val="dk1"/>
              </a:solidFill>
              <a:latin typeface="Roboto"/>
              <a:ea typeface="Roboto"/>
              <a:cs typeface="Roboto"/>
              <a:sym typeface="Roboto"/>
            </a:endParaRPr>
          </a:p>
          <a:p>
            <a:pPr marL="0" marR="0" lvl="0" indent="0" algn="ctr" rtl="0">
              <a:lnSpc>
                <a:spcPct val="100000"/>
              </a:lnSpc>
              <a:spcBef>
                <a:spcPts val="0"/>
              </a:spcBef>
              <a:spcAft>
                <a:spcPts val="0"/>
              </a:spcAft>
              <a:buNone/>
            </a:pPr>
            <a:r>
              <a:rPr lang="fr" sz="1050" b="1">
                <a:solidFill>
                  <a:schemeClr val="dk1"/>
                </a:solidFill>
                <a:latin typeface="Roboto"/>
                <a:ea typeface="Roboto"/>
                <a:cs typeface="Roboto"/>
                <a:sym typeface="Roboto"/>
              </a:rPr>
              <a:t>ari_score : 0.2533991046239121</a:t>
            </a:r>
            <a:endParaRPr sz="1050" b="1">
              <a:solidFill>
                <a:schemeClr val="dk1"/>
              </a:solidFill>
              <a:latin typeface="Roboto"/>
              <a:ea typeface="Roboto"/>
              <a:cs typeface="Roboto"/>
              <a:sym typeface="Roboto"/>
            </a:endParaRPr>
          </a:p>
        </p:txBody>
      </p:sp>
      <p:sp>
        <p:nvSpPr>
          <p:cNvPr id="187" name="Google Shape;187;p25"/>
          <p:cNvSpPr txBox="1"/>
          <p:nvPr/>
        </p:nvSpPr>
        <p:spPr>
          <a:xfrm>
            <a:off x="5348938" y="4392250"/>
            <a:ext cx="3000000" cy="5079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fr" sz="1050" b="1">
                <a:solidFill>
                  <a:schemeClr val="dk1"/>
                </a:solidFill>
                <a:latin typeface="Roboto"/>
                <a:ea typeface="Roboto"/>
                <a:cs typeface="Roboto"/>
                <a:sym typeface="Roboto"/>
              </a:rPr>
              <a:t>silhouette_score : 0.21443578605070604</a:t>
            </a:r>
            <a:endParaRPr sz="1050" b="1">
              <a:solidFill>
                <a:schemeClr val="dk1"/>
              </a:solidFill>
              <a:latin typeface="Roboto"/>
              <a:ea typeface="Roboto"/>
              <a:cs typeface="Roboto"/>
              <a:sym typeface="Roboto"/>
            </a:endParaRPr>
          </a:p>
          <a:p>
            <a:pPr marL="0" marR="0" lvl="0" indent="0" algn="ctr" rtl="0">
              <a:lnSpc>
                <a:spcPct val="100000"/>
              </a:lnSpc>
              <a:spcBef>
                <a:spcPts val="0"/>
              </a:spcBef>
              <a:spcAft>
                <a:spcPts val="0"/>
              </a:spcAft>
              <a:buNone/>
            </a:pPr>
            <a:r>
              <a:rPr lang="fr" sz="1050" b="1">
                <a:solidFill>
                  <a:schemeClr val="dk1"/>
                </a:solidFill>
                <a:latin typeface="Roboto"/>
                <a:ea typeface="Roboto"/>
                <a:cs typeface="Roboto"/>
                <a:sym typeface="Roboto"/>
              </a:rPr>
              <a:t>ari_score : 0.18156841400946622</a:t>
            </a:r>
            <a:endParaRPr sz="1050" b="1">
              <a:solidFill>
                <a:schemeClr val="dk1"/>
              </a:solidFill>
              <a:latin typeface="Roboto"/>
              <a:ea typeface="Roboto"/>
              <a:cs typeface="Roboto"/>
              <a:sym typeface="Roboto"/>
            </a:endParaRPr>
          </a:p>
        </p:txBody>
      </p:sp>
      <p:pic>
        <p:nvPicPr>
          <p:cNvPr id="188" name="Google Shape;188;p25"/>
          <p:cNvPicPr preferRelativeResize="0"/>
          <p:nvPr/>
        </p:nvPicPr>
        <p:blipFill rotWithShape="1">
          <a:blip r:embed="rId3">
            <a:alphaModFix/>
          </a:blip>
          <a:srcRect t="3586"/>
          <a:stretch/>
        </p:blipFill>
        <p:spPr>
          <a:xfrm>
            <a:off x="5891648" y="1023450"/>
            <a:ext cx="1914579" cy="1479444"/>
          </a:xfrm>
          <a:prstGeom prst="rect">
            <a:avLst/>
          </a:prstGeom>
          <a:noFill/>
          <a:ln>
            <a:noFill/>
          </a:ln>
        </p:spPr>
      </p:pic>
      <p:pic>
        <p:nvPicPr>
          <p:cNvPr id="189" name="Google Shape;189;p25"/>
          <p:cNvPicPr preferRelativeResize="0"/>
          <p:nvPr/>
        </p:nvPicPr>
        <p:blipFill rotWithShape="1">
          <a:blip r:embed="rId4">
            <a:alphaModFix/>
          </a:blip>
          <a:srcRect t="3456"/>
          <a:stretch/>
        </p:blipFill>
        <p:spPr>
          <a:xfrm>
            <a:off x="5891647" y="2727554"/>
            <a:ext cx="1914581" cy="1504908"/>
          </a:xfrm>
          <a:prstGeom prst="rect">
            <a:avLst/>
          </a:prstGeom>
          <a:noFill/>
          <a:ln>
            <a:noFill/>
          </a:ln>
        </p:spPr>
      </p:pic>
      <p:pic>
        <p:nvPicPr>
          <p:cNvPr id="190" name="Google Shape;190;p25"/>
          <p:cNvPicPr preferRelativeResize="0"/>
          <p:nvPr/>
        </p:nvPicPr>
        <p:blipFill rotWithShape="1">
          <a:blip r:embed="rId5">
            <a:alphaModFix/>
          </a:blip>
          <a:srcRect t="3353"/>
          <a:stretch/>
        </p:blipFill>
        <p:spPr>
          <a:xfrm>
            <a:off x="1488414" y="1023450"/>
            <a:ext cx="1942748" cy="1504904"/>
          </a:xfrm>
          <a:prstGeom prst="rect">
            <a:avLst/>
          </a:prstGeom>
          <a:noFill/>
          <a:ln>
            <a:noFill/>
          </a:ln>
        </p:spPr>
      </p:pic>
      <p:pic>
        <p:nvPicPr>
          <p:cNvPr id="191" name="Google Shape;191;p25"/>
          <p:cNvPicPr preferRelativeResize="0"/>
          <p:nvPr/>
        </p:nvPicPr>
        <p:blipFill rotWithShape="1">
          <a:blip r:embed="rId6">
            <a:alphaModFix/>
          </a:blip>
          <a:srcRect t="4085"/>
          <a:stretch/>
        </p:blipFill>
        <p:spPr>
          <a:xfrm>
            <a:off x="1488417" y="2727554"/>
            <a:ext cx="1942742" cy="1503639"/>
          </a:xfrm>
          <a:prstGeom prst="rect">
            <a:avLst/>
          </a:prstGeom>
          <a:noFill/>
          <a:ln>
            <a:noFill/>
          </a:ln>
        </p:spPr>
      </p:pic>
      <p:sp>
        <p:nvSpPr>
          <p:cNvPr id="192" name="Google Shape;192;p25"/>
          <p:cNvSpPr txBox="1"/>
          <p:nvPr/>
        </p:nvSpPr>
        <p:spPr>
          <a:xfrm>
            <a:off x="3229675" y="1645525"/>
            <a:ext cx="3000000" cy="346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50" b="1">
                <a:solidFill>
                  <a:schemeClr val="dk1"/>
                </a:solidFill>
                <a:latin typeface="Roboto"/>
                <a:ea typeface="Roboto"/>
                <a:cs typeface="Roboto"/>
                <a:sym typeface="Roboto"/>
              </a:rPr>
              <a:t>PCA</a:t>
            </a:r>
            <a:endParaRPr/>
          </a:p>
        </p:txBody>
      </p:sp>
      <p:sp>
        <p:nvSpPr>
          <p:cNvPr id="193" name="Google Shape;193;p25"/>
          <p:cNvSpPr txBox="1"/>
          <p:nvPr/>
        </p:nvSpPr>
        <p:spPr>
          <a:xfrm>
            <a:off x="3229675" y="3287200"/>
            <a:ext cx="3000000" cy="346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50" b="1">
                <a:solidFill>
                  <a:schemeClr val="dk1"/>
                </a:solidFill>
                <a:latin typeface="Roboto"/>
                <a:ea typeface="Roboto"/>
                <a:cs typeface="Roboto"/>
                <a:sym typeface="Roboto"/>
              </a:rPr>
              <a:t>t-SNE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6"/>
          <p:cNvSpPr txBox="1"/>
          <p:nvPr/>
        </p:nvSpPr>
        <p:spPr>
          <a:xfrm>
            <a:off x="1039350" y="1624350"/>
            <a:ext cx="6707100" cy="1662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3200">
                <a:solidFill>
                  <a:srgbClr val="0A26CA"/>
                </a:solidFill>
                <a:latin typeface="Old Standard TT"/>
                <a:ea typeface="Old Standard TT"/>
                <a:cs typeface="Old Standard TT"/>
                <a:sym typeface="Old Standard TT"/>
              </a:rPr>
              <a:t>PARTIE II</a:t>
            </a:r>
            <a:endParaRPr sz="3200">
              <a:solidFill>
                <a:srgbClr val="0A26CA"/>
              </a:solidFill>
              <a:latin typeface="Old Standard TT"/>
              <a:ea typeface="Old Standard TT"/>
              <a:cs typeface="Old Standard TT"/>
              <a:sym typeface="Old Standard TT"/>
            </a:endParaRPr>
          </a:p>
          <a:p>
            <a:pPr marL="0" lvl="0" indent="0" algn="ctr" rtl="0">
              <a:spcBef>
                <a:spcPts val="0"/>
              </a:spcBef>
              <a:spcAft>
                <a:spcPts val="0"/>
              </a:spcAft>
              <a:buNone/>
            </a:pPr>
            <a:r>
              <a:rPr lang="fr" sz="3200">
                <a:solidFill>
                  <a:srgbClr val="0A26CA"/>
                </a:solidFill>
                <a:latin typeface="Old Standard TT"/>
                <a:ea typeface="Old Standard TT"/>
                <a:cs typeface="Old Standard TT"/>
                <a:sym typeface="Old Standard TT"/>
              </a:rPr>
              <a:t>TRAITEMENT DES IMAGES (SIFT / ORB)</a:t>
            </a:r>
            <a:endParaRPr sz="3200">
              <a:solidFill>
                <a:srgbClr val="0A26CA"/>
              </a:solidFill>
              <a:latin typeface="Old Standard TT"/>
              <a:ea typeface="Old Standard TT"/>
              <a:cs typeface="Old Standard TT"/>
              <a:sym typeface="Old Standard T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7"/>
          <p:cNvSpPr txBox="1"/>
          <p:nvPr/>
        </p:nvSpPr>
        <p:spPr>
          <a:xfrm>
            <a:off x="83100" y="64025"/>
            <a:ext cx="8997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Extrait d’images</a:t>
            </a:r>
            <a:endParaRPr sz="2300" b="1">
              <a:solidFill>
                <a:srgbClr val="0A26CA"/>
              </a:solidFill>
              <a:latin typeface="Roboto"/>
              <a:ea typeface="Roboto"/>
              <a:cs typeface="Roboto"/>
              <a:sym typeface="Roboto"/>
            </a:endParaRPr>
          </a:p>
        </p:txBody>
      </p:sp>
      <p:grpSp>
        <p:nvGrpSpPr>
          <p:cNvPr id="204" name="Google Shape;204;p27"/>
          <p:cNvGrpSpPr/>
          <p:nvPr/>
        </p:nvGrpSpPr>
        <p:grpSpPr>
          <a:xfrm>
            <a:off x="1302175" y="604588"/>
            <a:ext cx="6539650" cy="4239125"/>
            <a:chOff x="146900" y="751975"/>
            <a:chExt cx="6539650" cy="4239125"/>
          </a:xfrm>
        </p:grpSpPr>
        <p:pic>
          <p:nvPicPr>
            <p:cNvPr id="205" name="Google Shape;205;p27"/>
            <p:cNvPicPr preferRelativeResize="0"/>
            <p:nvPr/>
          </p:nvPicPr>
          <p:blipFill rotWithShape="1">
            <a:blip r:embed="rId3">
              <a:alphaModFix/>
            </a:blip>
            <a:srcRect r="872"/>
            <a:stretch/>
          </p:blipFill>
          <p:spPr>
            <a:xfrm>
              <a:off x="146900" y="751975"/>
              <a:ext cx="6482350" cy="967400"/>
            </a:xfrm>
            <a:prstGeom prst="rect">
              <a:avLst/>
            </a:prstGeom>
            <a:noFill/>
            <a:ln>
              <a:noFill/>
            </a:ln>
          </p:spPr>
        </p:pic>
        <p:pic>
          <p:nvPicPr>
            <p:cNvPr id="206" name="Google Shape;206;p27"/>
            <p:cNvPicPr preferRelativeResize="0"/>
            <p:nvPr/>
          </p:nvPicPr>
          <p:blipFill>
            <a:blip r:embed="rId4">
              <a:alphaModFix/>
            </a:blip>
            <a:stretch>
              <a:fillRect/>
            </a:stretch>
          </p:blipFill>
          <p:spPr>
            <a:xfrm>
              <a:off x="146900" y="1832369"/>
              <a:ext cx="6539650" cy="967411"/>
            </a:xfrm>
            <a:prstGeom prst="rect">
              <a:avLst/>
            </a:prstGeom>
            <a:noFill/>
            <a:ln>
              <a:noFill/>
            </a:ln>
          </p:spPr>
        </p:pic>
        <p:pic>
          <p:nvPicPr>
            <p:cNvPr id="207" name="Google Shape;207;p27"/>
            <p:cNvPicPr preferRelativeResize="0"/>
            <p:nvPr/>
          </p:nvPicPr>
          <p:blipFill>
            <a:blip r:embed="rId5">
              <a:alphaModFix/>
            </a:blip>
            <a:stretch>
              <a:fillRect/>
            </a:stretch>
          </p:blipFill>
          <p:spPr>
            <a:xfrm>
              <a:off x="146900" y="2912763"/>
              <a:ext cx="6539650" cy="967411"/>
            </a:xfrm>
            <a:prstGeom prst="rect">
              <a:avLst/>
            </a:prstGeom>
            <a:noFill/>
            <a:ln>
              <a:noFill/>
            </a:ln>
          </p:spPr>
        </p:pic>
        <p:pic>
          <p:nvPicPr>
            <p:cNvPr id="208" name="Google Shape;208;p27"/>
            <p:cNvPicPr preferRelativeResize="0"/>
            <p:nvPr/>
          </p:nvPicPr>
          <p:blipFill>
            <a:blip r:embed="rId6">
              <a:alphaModFix/>
            </a:blip>
            <a:stretch>
              <a:fillRect/>
            </a:stretch>
          </p:blipFill>
          <p:spPr>
            <a:xfrm>
              <a:off x="146900" y="4023700"/>
              <a:ext cx="6539650" cy="967400"/>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8"/>
          <p:cNvSpPr txBox="1"/>
          <p:nvPr/>
        </p:nvSpPr>
        <p:spPr>
          <a:xfrm>
            <a:off x="83100" y="64025"/>
            <a:ext cx="8997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1 - Fonction de prétraitement des images</a:t>
            </a:r>
            <a:endParaRPr sz="2300" b="1">
              <a:solidFill>
                <a:srgbClr val="0A26CA"/>
              </a:solidFill>
              <a:latin typeface="Roboto"/>
              <a:ea typeface="Roboto"/>
              <a:cs typeface="Roboto"/>
              <a:sym typeface="Roboto"/>
            </a:endParaRPr>
          </a:p>
        </p:txBody>
      </p:sp>
      <p:pic>
        <p:nvPicPr>
          <p:cNvPr id="214" name="Google Shape;214;p28"/>
          <p:cNvPicPr preferRelativeResize="0"/>
          <p:nvPr/>
        </p:nvPicPr>
        <p:blipFill>
          <a:blip r:embed="rId3">
            <a:alphaModFix/>
          </a:blip>
          <a:stretch>
            <a:fillRect/>
          </a:stretch>
        </p:blipFill>
        <p:spPr>
          <a:xfrm>
            <a:off x="762000" y="712925"/>
            <a:ext cx="6904125" cy="1978875"/>
          </a:xfrm>
          <a:prstGeom prst="rect">
            <a:avLst/>
          </a:prstGeom>
          <a:noFill/>
          <a:ln>
            <a:noFill/>
          </a:ln>
        </p:spPr>
      </p:pic>
      <p:pic>
        <p:nvPicPr>
          <p:cNvPr id="215" name="Google Shape;215;p28"/>
          <p:cNvPicPr preferRelativeResize="0"/>
          <p:nvPr/>
        </p:nvPicPr>
        <p:blipFill>
          <a:blip r:embed="rId4">
            <a:alphaModFix/>
          </a:blip>
          <a:stretch>
            <a:fillRect/>
          </a:stretch>
        </p:blipFill>
        <p:spPr>
          <a:xfrm>
            <a:off x="762000" y="2783625"/>
            <a:ext cx="6869059" cy="19788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9"/>
          <p:cNvSpPr txBox="1"/>
          <p:nvPr/>
        </p:nvSpPr>
        <p:spPr>
          <a:xfrm>
            <a:off x="83100" y="64025"/>
            <a:ext cx="8997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1 - Fonction de prétraitement des images</a:t>
            </a:r>
            <a:endParaRPr sz="2300" b="1">
              <a:solidFill>
                <a:srgbClr val="0A26CA"/>
              </a:solidFill>
              <a:latin typeface="Roboto"/>
              <a:ea typeface="Roboto"/>
              <a:cs typeface="Roboto"/>
              <a:sym typeface="Roboto"/>
            </a:endParaRPr>
          </a:p>
        </p:txBody>
      </p:sp>
      <p:pic>
        <p:nvPicPr>
          <p:cNvPr id="221" name="Google Shape;221;p29"/>
          <p:cNvPicPr preferRelativeResize="0"/>
          <p:nvPr/>
        </p:nvPicPr>
        <p:blipFill>
          <a:blip r:embed="rId3">
            <a:alphaModFix/>
          </a:blip>
          <a:stretch>
            <a:fillRect/>
          </a:stretch>
        </p:blipFill>
        <p:spPr>
          <a:xfrm>
            <a:off x="689599" y="686123"/>
            <a:ext cx="1195386" cy="1947158"/>
          </a:xfrm>
          <a:prstGeom prst="rect">
            <a:avLst/>
          </a:prstGeom>
          <a:noFill/>
          <a:ln w="9525" cap="flat" cmpd="sng">
            <a:solidFill>
              <a:schemeClr val="dk1"/>
            </a:solidFill>
            <a:prstDash val="solid"/>
            <a:round/>
            <a:headEnd type="none" w="sm" len="sm"/>
            <a:tailEnd type="none" w="sm" len="sm"/>
          </a:ln>
        </p:spPr>
      </p:pic>
      <p:pic>
        <p:nvPicPr>
          <p:cNvPr id="222" name="Google Shape;222;p29"/>
          <p:cNvPicPr preferRelativeResize="0"/>
          <p:nvPr/>
        </p:nvPicPr>
        <p:blipFill>
          <a:blip r:embed="rId4">
            <a:alphaModFix/>
          </a:blip>
          <a:stretch>
            <a:fillRect/>
          </a:stretch>
        </p:blipFill>
        <p:spPr>
          <a:xfrm>
            <a:off x="4432071" y="1330537"/>
            <a:ext cx="911596" cy="815645"/>
          </a:xfrm>
          <a:prstGeom prst="rect">
            <a:avLst/>
          </a:prstGeom>
          <a:noFill/>
          <a:ln w="9525" cap="flat" cmpd="sng">
            <a:solidFill>
              <a:schemeClr val="dk1"/>
            </a:solidFill>
            <a:prstDash val="solid"/>
            <a:round/>
            <a:headEnd type="none" w="sm" len="sm"/>
            <a:tailEnd type="none" w="sm" len="sm"/>
          </a:ln>
        </p:spPr>
      </p:pic>
      <p:sp>
        <p:nvSpPr>
          <p:cNvPr id="223" name="Google Shape;223;p29"/>
          <p:cNvSpPr/>
          <p:nvPr/>
        </p:nvSpPr>
        <p:spPr>
          <a:xfrm>
            <a:off x="2934015" y="1627488"/>
            <a:ext cx="586200" cy="347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4" name="Google Shape;224;p29"/>
          <p:cNvPicPr preferRelativeResize="0"/>
          <p:nvPr/>
        </p:nvPicPr>
        <p:blipFill>
          <a:blip r:embed="rId5">
            <a:alphaModFix/>
          </a:blip>
          <a:stretch>
            <a:fillRect/>
          </a:stretch>
        </p:blipFill>
        <p:spPr>
          <a:xfrm>
            <a:off x="559800" y="2926776"/>
            <a:ext cx="1478076" cy="1849700"/>
          </a:xfrm>
          <a:prstGeom prst="rect">
            <a:avLst/>
          </a:prstGeom>
          <a:noFill/>
          <a:ln w="9525" cap="flat" cmpd="sng">
            <a:solidFill>
              <a:schemeClr val="dk1"/>
            </a:solidFill>
            <a:prstDash val="solid"/>
            <a:round/>
            <a:headEnd type="none" w="sm" len="sm"/>
            <a:tailEnd type="none" w="sm" len="sm"/>
          </a:ln>
        </p:spPr>
      </p:pic>
      <p:pic>
        <p:nvPicPr>
          <p:cNvPr id="225" name="Google Shape;225;p29"/>
          <p:cNvPicPr preferRelativeResize="0"/>
          <p:nvPr/>
        </p:nvPicPr>
        <p:blipFill>
          <a:blip r:embed="rId6">
            <a:alphaModFix/>
          </a:blip>
          <a:stretch>
            <a:fillRect/>
          </a:stretch>
        </p:blipFill>
        <p:spPr>
          <a:xfrm>
            <a:off x="4432875" y="3430850"/>
            <a:ext cx="910800" cy="817200"/>
          </a:xfrm>
          <a:prstGeom prst="rect">
            <a:avLst/>
          </a:prstGeom>
          <a:noFill/>
          <a:ln w="9525" cap="flat" cmpd="sng">
            <a:solidFill>
              <a:schemeClr val="dk1"/>
            </a:solidFill>
            <a:prstDash val="solid"/>
            <a:round/>
            <a:headEnd type="none" w="sm" len="sm"/>
            <a:tailEnd type="none" w="sm" len="sm"/>
          </a:ln>
        </p:spPr>
      </p:pic>
      <p:sp>
        <p:nvSpPr>
          <p:cNvPr id="226" name="Google Shape;226;p29"/>
          <p:cNvSpPr/>
          <p:nvPr/>
        </p:nvSpPr>
        <p:spPr>
          <a:xfrm>
            <a:off x="2934015" y="3665738"/>
            <a:ext cx="586200" cy="347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7" name="Google Shape;227;p29"/>
          <p:cNvCxnSpPr/>
          <p:nvPr/>
        </p:nvCxnSpPr>
        <p:spPr>
          <a:xfrm>
            <a:off x="5983200" y="567550"/>
            <a:ext cx="36000" cy="4189200"/>
          </a:xfrm>
          <a:prstGeom prst="straightConnector1">
            <a:avLst/>
          </a:prstGeom>
          <a:noFill/>
          <a:ln w="9525" cap="flat" cmpd="sng">
            <a:solidFill>
              <a:schemeClr val="dk2"/>
            </a:solidFill>
            <a:prstDash val="solid"/>
            <a:round/>
            <a:headEnd type="none" w="med" len="med"/>
            <a:tailEnd type="none" w="med" len="med"/>
          </a:ln>
        </p:spPr>
      </p:cxnSp>
      <p:sp>
        <p:nvSpPr>
          <p:cNvPr id="228" name="Google Shape;228;p29"/>
          <p:cNvSpPr txBox="1"/>
          <p:nvPr/>
        </p:nvSpPr>
        <p:spPr>
          <a:xfrm>
            <a:off x="6342225" y="928200"/>
            <a:ext cx="25944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u="sng">
                <a:latin typeface="Roboto"/>
                <a:ea typeface="Roboto"/>
                <a:cs typeface="Roboto"/>
                <a:sym typeface="Roboto"/>
              </a:rPr>
              <a:t>3 étapes de traitement :</a:t>
            </a:r>
            <a:endParaRPr u="sng">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457200" lvl="0" indent="-317500" algn="l" rtl="0">
              <a:lnSpc>
                <a:spcPct val="150000"/>
              </a:lnSpc>
              <a:spcBef>
                <a:spcPts val="0"/>
              </a:spcBef>
              <a:spcAft>
                <a:spcPts val="0"/>
              </a:spcAft>
              <a:buSzPts val="1400"/>
              <a:buFont typeface="Roboto"/>
              <a:buChar char="➔"/>
            </a:pPr>
            <a:r>
              <a:rPr lang="fr">
                <a:latin typeface="Roboto"/>
                <a:ea typeface="Roboto"/>
                <a:cs typeface="Roboto"/>
                <a:sym typeface="Roboto"/>
              </a:rPr>
              <a:t>filtre gris</a:t>
            </a:r>
            <a:endParaRPr>
              <a:latin typeface="Roboto"/>
              <a:ea typeface="Roboto"/>
              <a:cs typeface="Roboto"/>
              <a:sym typeface="Roboto"/>
            </a:endParaRPr>
          </a:p>
          <a:p>
            <a:pPr marL="457200" lvl="0" indent="-317500" algn="l" rtl="0">
              <a:lnSpc>
                <a:spcPct val="150000"/>
              </a:lnSpc>
              <a:spcBef>
                <a:spcPts val="0"/>
              </a:spcBef>
              <a:spcAft>
                <a:spcPts val="0"/>
              </a:spcAft>
              <a:buSzPts val="1400"/>
              <a:buFont typeface="Roboto"/>
              <a:buChar char="➔"/>
            </a:pPr>
            <a:r>
              <a:rPr lang="fr">
                <a:latin typeface="Roboto"/>
                <a:ea typeface="Roboto"/>
                <a:cs typeface="Roboto"/>
                <a:sym typeface="Roboto"/>
              </a:rPr>
              <a:t>flou gaussien</a:t>
            </a:r>
            <a:endParaRPr>
              <a:latin typeface="Roboto"/>
              <a:ea typeface="Roboto"/>
              <a:cs typeface="Roboto"/>
              <a:sym typeface="Roboto"/>
            </a:endParaRPr>
          </a:p>
          <a:p>
            <a:pPr marL="457200" lvl="0" indent="-317500" algn="l" rtl="0">
              <a:lnSpc>
                <a:spcPct val="150000"/>
              </a:lnSpc>
              <a:spcBef>
                <a:spcPts val="0"/>
              </a:spcBef>
              <a:spcAft>
                <a:spcPts val="0"/>
              </a:spcAft>
              <a:buSzPts val="1400"/>
              <a:buFont typeface="Roboto"/>
              <a:buChar char="➔"/>
            </a:pPr>
            <a:r>
              <a:rPr lang="fr">
                <a:latin typeface="Roboto"/>
                <a:ea typeface="Roboto"/>
                <a:cs typeface="Roboto"/>
                <a:sym typeface="Roboto"/>
              </a:rPr>
              <a:t>redimensionnement</a:t>
            </a:r>
            <a:endParaRPr>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0"/>
          <p:cNvSpPr txBox="1"/>
          <p:nvPr/>
        </p:nvSpPr>
        <p:spPr>
          <a:xfrm>
            <a:off x="83100" y="64025"/>
            <a:ext cx="76374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2 - Extraction des caractéristiques (SIFT)</a:t>
            </a:r>
            <a:endParaRPr sz="2300" b="1">
              <a:solidFill>
                <a:srgbClr val="0A26CA"/>
              </a:solidFill>
              <a:latin typeface="Roboto"/>
              <a:ea typeface="Roboto"/>
              <a:cs typeface="Roboto"/>
              <a:sym typeface="Roboto"/>
            </a:endParaRPr>
          </a:p>
          <a:p>
            <a:pPr marL="0" marR="0" lvl="0" indent="0" algn="l" rtl="0">
              <a:lnSpc>
                <a:spcPct val="100000"/>
              </a:lnSpc>
              <a:spcBef>
                <a:spcPts val="0"/>
              </a:spcBef>
              <a:spcAft>
                <a:spcPts val="0"/>
              </a:spcAft>
              <a:buNone/>
            </a:pPr>
            <a:endParaRPr sz="2300" b="1">
              <a:solidFill>
                <a:srgbClr val="0A26CA"/>
              </a:solidFill>
              <a:latin typeface="Roboto"/>
              <a:ea typeface="Roboto"/>
              <a:cs typeface="Roboto"/>
              <a:sym typeface="Roboto"/>
            </a:endParaRPr>
          </a:p>
        </p:txBody>
      </p:sp>
      <p:grpSp>
        <p:nvGrpSpPr>
          <p:cNvPr id="234" name="Google Shape;234;p30"/>
          <p:cNvGrpSpPr/>
          <p:nvPr/>
        </p:nvGrpSpPr>
        <p:grpSpPr>
          <a:xfrm>
            <a:off x="7037652" y="36800"/>
            <a:ext cx="2068548" cy="600300"/>
            <a:chOff x="5742252" y="189200"/>
            <a:chExt cx="2068548" cy="600300"/>
          </a:xfrm>
        </p:grpSpPr>
        <p:pic>
          <p:nvPicPr>
            <p:cNvPr id="235" name="Google Shape;235;p30"/>
            <p:cNvPicPr preferRelativeResize="0"/>
            <p:nvPr/>
          </p:nvPicPr>
          <p:blipFill>
            <a:blip r:embed="rId3">
              <a:alphaModFix/>
            </a:blip>
            <a:stretch>
              <a:fillRect/>
            </a:stretch>
          </p:blipFill>
          <p:spPr>
            <a:xfrm>
              <a:off x="5742252" y="286438"/>
              <a:ext cx="446712" cy="413617"/>
            </a:xfrm>
            <a:prstGeom prst="rect">
              <a:avLst/>
            </a:prstGeom>
            <a:noFill/>
            <a:ln>
              <a:noFill/>
            </a:ln>
          </p:spPr>
        </p:pic>
        <p:sp>
          <p:nvSpPr>
            <p:cNvPr id="236" name="Google Shape;236;p30"/>
            <p:cNvSpPr txBox="1"/>
            <p:nvPr/>
          </p:nvSpPr>
          <p:spPr>
            <a:xfrm>
              <a:off x="6144000" y="189200"/>
              <a:ext cx="1666800" cy="600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sz="2700">
                  <a:solidFill>
                    <a:schemeClr val="dk1"/>
                  </a:solidFill>
                </a:rPr>
                <a:t>OpenCV</a:t>
              </a:r>
              <a:endParaRPr sz="2700">
                <a:solidFill>
                  <a:schemeClr val="dk1"/>
                </a:solidFill>
              </a:endParaRPr>
            </a:p>
          </p:txBody>
        </p:sp>
      </p:grpSp>
      <p:pic>
        <p:nvPicPr>
          <p:cNvPr id="237" name="Google Shape;237;p30"/>
          <p:cNvPicPr preferRelativeResize="0"/>
          <p:nvPr/>
        </p:nvPicPr>
        <p:blipFill>
          <a:blip r:embed="rId4">
            <a:alphaModFix/>
          </a:blip>
          <a:stretch>
            <a:fillRect/>
          </a:stretch>
        </p:blipFill>
        <p:spPr>
          <a:xfrm>
            <a:off x="152400" y="637100"/>
            <a:ext cx="4419600" cy="2273457"/>
          </a:xfrm>
          <a:prstGeom prst="rect">
            <a:avLst/>
          </a:prstGeom>
          <a:noFill/>
          <a:ln>
            <a:noFill/>
          </a:ln>
        </p:spPr>
      </p:pic>
      <p:pic>
        <p:nvPicPr>
          <p:cNvPr id="238" name="Google Shape;238;p30"/>
          <p:cNvPicPr preferRelativeResize="0"/>
          <p:nvPr/>
        </p:nvPicPr>
        <p:blipFill>
          <a:blip r:embed="rId5">
            <a:alphaModFix/>
          </a:blip>
          <a:stretch>
            <a:fillRect/>
          </a:stretch>
        </p:blipFill>
        <p:spPr>
          <a:xfrm>
            <a:off x="4933950" y="865700"/>
            <a:ext cx="4057650" cy="3915632"/>
          </a:xfrm>
          <a:prstGeom prst="rect">
            <a:avLst/>
          </a:prstGeom>
          <a:noFill/>
          <a:ln>
            <a:noFill/>
          </a:ln>
        </p:spPr>
      </p:pic>
      <p:sp>
        <p:nvSpPr>
          <p:cNvPr id="239" name="Google Shape;239;p30"/>
          <p:cNvSpPr txBox="1"/>
          <p:nvPr/>
        </p:nvSpPr>
        <p:spPr>
          <a:xfrm>
            <a:off x="120375" y="3018350"/>
            <a:ext cx="4901700" cy="21009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fr" sz="1050" b="1">
                <a:solidFill>
                  <a:schemeClr val="dk1"/>
                </a:solidFill>
                <a:latin typeface="Roboto"/>
                <a:ea typeface="Roboto"/>
                <a:cs typeface="Roboto"/>
                <a:sym typeface="Roboto"/>
              </a:rPr>
              <a:t>SIFT (Scale Invariant Feature Transform): </a:t>
            </a:r>
            <a:endParaRPr sz="1050" b="1">
              <a:solidFill>
                <a:schemeClr val="dk1"/>
              </a:solidFill>
              <a:latin typeface="Roboto"/>
              <a:ea typeface="Roboto"/>
              <a:cs typeface="Roboto"/>
              <a:sym typeface="Roboto"/>
            </a:endParaRPr>
          </a:p>
          <a:p>
            <a:pPr marL="457200" lvl="0" indent="-295275" algn="l" rtl="0">
              <a:lnSpc>
                <a:spcPct val="135714"/>
              </a:lnSpc>
              <a:spcBef>
                <a:spcPts val="0"/>
              </a:spcBef>
              <a:spcAft>
                <a:spcPts val="0"/>
              </a:spcAft>
              <a:buClr>
                <a:schemeClr val="dk1"/>
              </a:buClr>
              <a:buSzPts val="1050"/>
              <a:buFont typeface="Roboto"/>
              <a:buChar char="●"/>
            </a:pPr>
            <a:r>
              <a:rPr lang="fr" sz="1050">
                <a:solidFill>
                  <a:schemeClr val="dk1"/>
                </a:solidFill>
                <a:latin typeface="Roboto"/>
                <a:ea typeface="Roboto"/>
                <a:cs typeface="Roboto"/>
                <a:sym typeface="Roboto"/>
              </a:rPr>
              <a:t>Méthode, développée en 1999 </a:t>
            </a:r>
            <a:endParaRPr sz="1050">
              <a:solidFill>
                <a:schemeClr val="dk1"/>
              </a:solidFill>
              <a:latin typeface="Roboto"/>
              <a:ea typeface="Roboto"/>
              <a:cs typeface="Roboto"/>
              <a:sym typeface="Roboto"/>
            </a:endParaRPr>
          </a:p>
          <a:p>
            <a:pPr marL="457200" lvl="0" indent="-295275" algn="l" rtl="0">
              <a:lnSpc>
                <a:spcPct val="135714"/>
              </a:lnSpc>
              <a:spcBef>
                <a:spcPts val="0"/>
              </a:spcBef>
              <a:spcAft>
                <a:spcPts val="0"/>
              </a:spcAft>
              <a:buClr>
                <a:schemeClr val="dk1"/>
              </a:buClr>
              <a:buSzPts val="1050"/>
              <a:buFont typeface="Roboto"/>
              <a:buChar char="●"/>
            </a:pPr>
            <a:r>
              <a:rPr lang="fr" sz="1050">
                <a:solidFill>
                  <a:schemeClr val="dk1"/>
                </a:solidFill>
                <a:latin typeface="Roboto"/>
                <a:ea typeface="Roboto"/>
                <a:cs typeface="Roboto"/>
                <a:sym typeface="Roboto"/>
              </a:rPr>
              <a:t>Permet d'extraire des features (ou points d'intérêt) de l'image et de calculer leurs descripteurs. </a:t>
            </a:r>
            <a:endParaRPr sz="1050">
              <a:solidFill>
                <a:schemeClr val="dk1"/>
              </a:solidFill>
              <a:latin typeface="Roboto"/>
              <a:ea typeface="Roboto"/>
              <a:cs typeface="Roboto"/>
              <a:sym typeface="Roboto"/>
            </a:endParaRPr>
          </a:p>
          <a:p>
            <a:pPr marL="457200" lvl="0" indent="-295275" algn="l" rtl="0">
              <a:lnSpc>
                <a:spcPct val="135714"/>
              </a:lnSpc>
              <a:spcBef>
                <a:spcPts val="0"/>
              </a:spcBef>
              <a:spcAft>
                <a:spcPts val="0"/>
              </a:spcAft>
              <a:buClr>
                <a:schemeClr val="dk1"/>
              </a:buClr>
              <a:buSzPts val="1050"/>
              <a:buFont typeface="Roboto"/>
              <a:buChar char="●"/>
            </a:pPr>
            <a:r>
              <a:rPr lang="fr" sz="1050">
                <a:solidFill>
                  <a:schemeClr val="dk1"/>
                </a:solidFill>
                <a:latin typeface="Roboto"/>
                <a:ea typeface="Roboto"/>
                <a:cs typeface="Roboto"/>
                <a:sym typeface="Roboto"/>
              </a:rPr>
              <a:t>L'algorithme SIFT se divise en plusieurs étapes :</a:t>
            </a:r>
            <a:endParaRPr sz="1050">
              <a:solidFill>
                <a:schemeClr val="dk1"/>
              </a:solidFill>
              <a:latin typeface="Roboto"/>
              <a:ea typeface="Roboto"/>
              <a:cs typeface="Roboto"/>
              <a:sym typeface="Roboto"/>
            </a:endParaRPr>
          </a:p>
          <a:p>
            <a:pPr marL="914400" lvl="1" indent="-295275" algn="l" rtl="0">
              <a:lnSpc>
                <a:spcPct val="135714"/>
              </a:lnSpc>
              <a:spcBef>
                <a:spcPts val="0"/>
              </a:spcBef>
              <a:spcAft>
                <a:spcPts val="0"/>
              </a:spcAft>
              <a:buClr>
                <a:schemeClr val="dk1"/>
              </a:buClr>
              <a:buSzPts val="1050"/>
              <a:buFont typeface="Roboto"/>
              <a:buChar char="○"/>
            </a:pPr>
            <a:r>
              <a:rPr lang="fr" sz="1050">
                <a:solidFill>
                  <a:schemeClr val="dk1"/>
                </a:solidFill>
                <a:latin typeface="Roboto"/>
                <a:ea typeface="Roboto"/>
                <a:cs typeface="Roboto"/>
                <a:sym typeface="Roboto"/>
              </a:rPr>
              <a:t>Détection : création de l'espace des échelles, calcul des "DoG" (Différence of Gaussian), localisation des points d'intérêt.</a:t>
            </a:r>
            <a:endParaRPr sz="1050">
              <a:solidFill>
                <a:schemeClr val="dk1"/>
              </a:solidFill>
              <a:latin typeface="Roboto"/>
              <a:ea typeface="Roboto"/>
              <a:cs typeface="Roboto"/>
              <a:sym typeface="Roboto"/>
            </a:endParaRPr>
          </a:p>
          <a:p>
            <a:pPr marL="914400" lvl="1" indent="-295275" algn="l" rtl="0">
              <a:lnSpc>
                <a:spcPct val="135714"/>
              </a:lnSpc>
              <a:spcBef>
                <a:spcPts val="0"/>
              </a:spcBef>
              <a:spcAft>
                <a:spcPts val="0"/>
              </a:spcAft>
              <a:buClr>
                <a:schemeClr val="dk1"/>
              </a:buClr>
              <a:buSzPts val="1050"/>
              <a:buFont typeface="Roboto"/>
              <a:buChar char="○"/>
            </a:pPr>
            <a:r>
              <a:rPr lang="fr" sz="1050">
                <a:solidFill>
                  <a:schemeClr val="dk1"/>
                </a:solidFill>
                <a:latin typeface="Roboto"/>
                <a:ea typeface="Roboto"/>
                <a:cs typeface="Roboto"/>
                <a:sym typeface="Roboto"/>
              </a:rPr>
              <a:t>Description : assignation d'orientation, création des descripteurs.</a:t>
            </a:r>
            <a:endParaRPr sz="1050">
              <a:solidFill>
                <a:schemeClr val="dk1"/>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1"/>
          <p:cNvSpPr txBox="1"/>
          <p:nvPr/>
        </p:nvSpPr>
        <p:spPr>
          <a:xfrm>
            <a:off x="83100" y="64025"/>
            <a:ext cx="76374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2 - Extraction des caractéristiques (ORB)</a:t>
            </a:r>
            <a:endParaRPr sz="2300" b="1">
              <a:solidFill>
                <a:srgbClr val="0A26CA"/>
              </a:solidFill>
              <a:latin typeface="Roboto"/>
              <a:ea typeface="Roboto"/>
              <a:cs typeface="Roboto"/>
              <a:sym typeface="Roboto"/>
            </a:endParaRPr>
          </a:p>
          <a:p>
            <a:pPr marL="0" marR="0" lvl="0" indent="0" algn="l" rtl="0">
              <a:lnSpc>
                <a:spcPct val="100000"/>
              </a:lnSpc>
              <a:spcBef>
                <a:spcPts val="0"/>
              </a:spcBef>
              <a:spcAft>
                <a:spcPts val="0"/>
              </a:spcAft>
              <a:buNone/>
            </a:pPr>
            <a:endParaRPr sz="2300" b="1">
              <a:solidFill>
                <a:srgbClr val="0A26CA"/>
              </a:solidFill>
              <a:latin typeface="Roboto"/>
              <a:ea typeface="Roboto"/>
              <a:cs typeface="Roboto"/>
              <a:sym typeface="Roboto"/>
            </a:endParaRPr>
          </a:p>
        </p:txBody>
      </p:sp>
      <p:grpSp>
        <p:nvGrpSpPr>
          <p:cNvPr id="245" name="Google Shape;245;p31"/>
          <p:cNvGrpSpPr/>
          <p:nvPr/>
        </p:nvGrpSpPr>
        <p:grpSpPr>
          <a:xfrm>
            <a:off x="7037652" y="36800"/>
            <a:ext cx="2068548" cy="600300"/>
            <a:chOff x="5742252" y="189200"/>
            <a:chExt cx="2068548" cy="600300"/>
          </a:xfrm>
        </p:grpSpPr>
        <p:pic>
          <p:nvPicPr>
            <p:cNvPr id="246" name="Google Shape;246;p31"/>
            <p:cNvPicPr preferRelativeResize="0"/>
            <p:nvPr/>
          </p:nvPicPr>
          <p:blipFill>
            <a:blip r:embed="rId3">
              <a:alphaModFix/>
            </a:blip>
            <a:stretch>
              <a:fillRect/>
            </a:stretch>
          </p:blipFill>
          <p:spPr>
            <a:xfrm>
              <a:off x="5742252" y="286438"/>
              <a:ext cx="446712" cy="413617"/>
            </a:xfrm>
            <a:prstGeom prst="rect">
              <a:avLst/>
            </a:prstGeom>
            <a:noFill/>
            <a:ln>
              <a:noFill/>
            </a:ln>
          </p:spPr>
        </p:pic>
        <p:sp>
          <p:nvSpPr>
            <p:cNvPr id="247" name="Google Shape;247;p31"/>
            <p:cNvSpPr txBox="1"/>
            <p:nvPr/>
          </p:nvSpPr>
          <p:spPr>
            <a:xfrm>
              <a:off x="6144000" y="189200"/>
              <a:ext cx="1666800" cy="600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sz="2700">
                  <a:solidFill>
                    <a:schemeClr val="dk1"/>
                  </a:solidFill>
                </a:rPr>
                <a:t>OpenCV</a:t>
              </a:r>
              <a:endParaRPr sz="2700">
                <a:solidFill>
                  <a:schemeClr val="dk1"/>
                </a:solidFill>
              </a:endParaRPr>
            </a:p>
          </p:txBody>
        </p:sp>
      </p:grpSp>
      <p:pic>
        <p:nvPicPr>
          <p:cNvPr id="248" name="Google Shape;248;p31"/>
          <p:cNvPicPr preferRelativeResize="0"/>
          <p:nvPr/>
        </p:nvPicPr>
        <p:blipFill>
          <a:blip r:embed="rId4">
            <a:alphaModFix/>
          </a:blip>
          <a:stretch>
            <a:fillRect/>
          </a:stretch>
        </p:blipFill>
        <p:spPr>
          <a:xfrm>
            <a:off x="441450" y="636725"/>
            <a:ext cx="4130550" cy="2107950"/>
          </a:xfrm>
          <a:prstGeom prst="rect">
            <a:avLst/>
          </a:prstGeom>
          <a:noFill/>
          <a:ln>
            <a:noFill/>
          </a:ln>
        </p:spPr>
      </p:pic>
      <p:pic>
        <p:nvPicPr>
          <p:cNvPr id="249" name="Google Shape;249;p31"/>
          <p:cNvPicPr preferRelativeResize="0"/>
          <p:nvPr/>
        </p:nvPicPr>
        <p:blipFill>
          <a:blip r:embed="rId5">
            <a:alphaModFix/>
          </a:blip>
          <a:stretch>
            <a:fillRect/>
          </a:stretch>
        </p:blipFill>
        <p:spPr>
          <a:xfrm>
            <a:off x="5332325" y="637100"/>
            <a:ext cx="3583074" cy="3509824"/>
          </a:xfrm>
          <a:prstGeom prst="rect">
            <a:avLst/>
          </a:prstGeom>
          <a:noFill/>
          <a:ln>
            <a:noFill/>
          </a:ln>
        </p:spPr>
      </p:pic>
      <p:grpSp>
        <p:nvGrpSpPr>
          <p:cNvPr id="250" name="Google Shape;250;p31"/>
          <p:cNvGrpSpPr/>
          <p:nvPr/>
        </p:nvGrpSpPr>
        <p:grpSpPr>
          <a:xfrm>
            <a:off x="-180450" y="2819425"/>
            <a:ext cx="7637400" cy="2056900"/>
            <a:chOff x="-180450" y="2743225"/>
            <a:chExt cx="7637400" cy="2056900"/>
          </a:xfrm>
        </p:grpSpPr>
        <p:sp>
          <p:nvSpPr>
            <p:cNvPr id="251" name="Google Shape;251;p31"/>
            <p:cNvSpPr txBox="1"/>
            <p:nvPr/>
          </p:nvSpPr>
          <p:spPr>
            <a:xfrm>
              <a:off x="-180450" y="2743225"/>
              <a:ext cx="5546400" cy="16713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600"/>
                </a:spcBef>
                <a:spcAft>
                  <a:spcPts val="0"/>
                </a:spcAft>
                <a:buNone/>
              </a:pPr>
              <a:r>
                <a:rPr lang="fr" sz="1050" b="1">
                  <a:solidFill>
                    <a:schemeClr val="dk1"/>
                  </a:solidFill>
                  <a:latin typeface="Roboto"/>
                  <a:ea typeface="Roboto"/>
                  <a:cs typeface="Roboto"/>
                  <a:sym typeface="Roboto"/>
                </a:rPr>
                <a:t>ORB (Oriented FAST and Rotated BRIEF):</a:t>
              </a:r>
              <a:endParaRPr sz="1050" b="1">
                <a:solidFill>
                  <a:schemeClr val="dk1"/>
                </a:solidFill>
                <a:latin typeface="Roboto"/>
                <a:ea typeface="Roboto"/>
                <a:cs typeface="Roboto"/>
                <a:sym typeface="Roboto"/>
              </a:endParaRPr>
            </a:p>
            <a:p>
              <a:pPr marL="457200" marR="0" lvl="0" indent="-304800" algn="l" rtl="0">
                <a:lnSpc>
                  <a:spcPct val="115000"/>
                </a:lnSpc>
                <a:spcBef>
                  <a:spcPts val="600"/>
                </a:spcBef>
                <a:spcAft>
                  <a:spcPts val="0"/>
                </a:spcAft>
                <a:buClr>
                  <a:schemeClr val="dk1"/>
                </a:buClr>
                <a:buSzPts val="1200"/>
                <a:buFont typeface="Roboto"/>
                <a:buChar char="●"/>
              </a:pPr>
              <a:r>
                <a:rPr lang="fr" sz="1050">
                  <a:solidFill>
                    <a:schemeClr val="dk1"/>
                  </a:solidFill>
                  <a:latin typeface="Roboto"/>
                  <a:ea typeface="Roboto"/>
                  <a:cs typeface="Roboto"/>
                  <a:sym typeface="Roboto"/>
                </a:rPr>
                <a:t>S'appuie sur le détecteur de points clés FAST et le descripteur BRIEF. </a:t>
              </a:r>
              <a:endParaRPr sz="1050">
                <a:solidFill>
                  <a:schemeClr val="dk1"/>
                </a:solidFill>
                <a:latin typeface="Roboto"/>
                <a:ea typeface="Roboto"/>
                <a:cs typeface="Roboto"/>
                <a:sym typeface="Roboto"/>
              </a:endParaRPr>
            </a:p>
            <a:p>
              <a:pPr marL="457200" marR="0" lvl="0" indent="-304800" algn="l" rtl="0">
                <a:lnSpc>
                  <a:spcPct val="115000"/>
                </a:lnSpc>
                <a:spcBef>
                  <a:spcPts val="0"/>
                </a:spcBef>
                <a:spcAft>
                  <a:spcPts val="0"/>
                </a:spcAft>
                <a:buClr>
                  <a:schemeClr val="dk1"/>
                </a:buClr>
                <a:buSzPts val="1200"/>
                <a:buFont typeface="Roboto"/>
                <a:buChar char="●"/>
              </a:pPr>
              <a:r>
                <a:rPr lang="fr" sz="1050">
                  <a:solidFill>
                    <a:schemeClr val="dk1"/>
                  </a:solidFill>
                  <a:latin typeface="Roboto"/>
                  <a:ea typeface="Roboto"/>
                  <a:cs typeface="Roboto"/>
                  <a:sym typeface="Roboto"/>
                </a:rPr>
                <a:t>Les principales contributions d'ORB sont les suivantes :</a:t>
              </a:r>
              <a:endParaRPr sz="1050">
                <a:solidFill>
                  <a:schemeClr val="dk1"/>
                </a:solidFill>
                <a:latin typeface="Roboto"/>
                <a:ea typeface="Roboto"/>
                <a:cs typeface="Roboto"/>
                <a:sym typeface="Roboto"/>
              </a:endParaRPr>
            </a:p>
            <a:p>
              <a:pPr marL="914400" lvl="1" indent="-304800" algn="l" rtl="0">
                <a:lnSpc>
                  <a:spcPct val="115000"/>
                </a:lnSpc>
                <a:spcBef>
                  <a:spcPts val="0"/>
                </a:spcBef>
                <a:spcAft>
                  <a:spcPts val="0"/>
                </a:spcAft>
                <a:buClr>
                  <a:schemeClr val="dk1"/>
                </a:buClr>
                <a:buSzPts val="1200"/>
                <a:buFont typeface="Roboto"/>
                <a:buChar char="○"/>
              </a:pPr>
              <a:r>
                <a:rPr lang="fr" sz="1050">
                  <a:solidFill>
                    <a:schemeClr val="dk1"/>
                  </a:solidFill>
                  <a:latin typeface="Roboto"/>
                  <a:ea typeface="Roboto"/>
                  <a:cs typeface="Roboto"/>
                  <a:sym typeface="Roboto"/>
                </a:rPr>
                <a:t>L'ajout d'une composante d'orientation rapide et précise à FAST.</a:t>
              </a:r>
              <a:endParaRPr sz="1050">
                <a:solidFill>
                  <a:schemeClr val="dk1"/>
                </a:solidFill>
                <a:latin typeface="Roboto"/>
                <a:ea typeface="Roboto"/>
                <a:cs typeface="Roboto"/>
                <a:sym typeface="Roboto"/>
              </a:endParaRPr>
            </a:p>
            <a:p>
              <a:pPr marL="914400" lvl="1" indent="-304800" algn="l" rtl="0">
                <a:lnSpc>
                  <a:spcPct val="115000"/>
                </a:lnSpc>
                <a:spcBef>
                  <a:spcPts val="0"/>
                </a:spcBef>
                <a:spcAft>
                  <a:spcPts val="0"/>
                </a:spcAft>
                <a:buClr>
                  <a:schemeClr val="dk1"/>
                </a:buClr>
                <a:buSzPts val="1200"/>
                <a:buFont typeface="Roboto"/>
                <a:buChar char="○"/>
              </a:pPr>
              <a:r>
                <a:rPr lang="fr" sz="1050">
                  <a:solidFill>
                    <a:schemeClr val="dk1"/>
                  </a:solidFill>
                  <a:latin typeface="Roboto"/>
                  <a:ea typeface="Roboto"/>
                  <a:cs typeface="Roboto"/>
                  <a:sym typeface="Roboto"/>
                </a:rPr>
                <a:t>Le calcul efficace des caractéristiques BRIEF orientées</a:t>
              </a:r>
              <a:endParaRPr sz="1050">
                <a:solidFill>
                  <a:schemeClr val="dk1"/>
                </a:solidFill>
                <a:latin typeface="Roboto"/>
                <a:ea typeface="Roboto"/>
                <a:cs typeface="Roboto"/>
                <a:sym typeface="Roboto"/>
              </a:endParaRPr>
            </a:p>
            <a:p>
              <a:pPr marL="914400" lvl="1" indent="-304800" algn="l" rtl="0">
                <a:lnSpc>
                  <a:spcPct val="115000"/>
                </a:lnSpc>
                <a:spcBef>
                  <a:spcPts val="0"/>
                </a:spcBef>
                <a:spcAft>
                  <a:spcPts val="0"/>
                </a:spcAft>
                <a:buClr>
                  <a:schemeClr val="dk1"/>
                </a:buClr>
                <a:buSzPts val="1200"/>
                <a:buFont typeface="Roboto"/>
                <a:buChar char="○"/>
              </a:pPr>
              <a:r>
                <a:rPr lang="fr" sz="1050">
                  <a:solidFill>
                    <a:schemeClr val="dk1"/>
                  </a:solidFill>
                  <a:latin typeface="Roboto"/>
                  <a:ea typeface="Roboto"/>
                  <a:cs typeface="Roboto"/>
                  <a:sym typeface="Roboto"/>
                </a:rPr>
                <a:t>L'analyse de la variance et de la corrélation des caractéristiques BRIEF orientées</a:t>
              </a:r>
              <a:endParaRPr sz="1050">
                <a:solidFill>
                  <a:schemeClr val="dk1"/>
                </a:solidFill>
                <a:latin typeface="Roboto"/>
                <a:ea typeface="Roboto"/>
                <a:cs typeface="Roboto"/>
                <a:sym typeface="Roboto"/>
              </a:endParaRPr>
            </a:p>
          </p:txBody>
        </p:sp>
        <p:sp>
          <p:nvSpPr>
            <p:cNvPr id="252" name="Google Shape;252;p31"/>
            <p:cNvSpPr txBox="1"/>
            <p:nvPr/>
          </p:nvSpPr>
          <p:spPr>
            <a:xfrm>
              <a:off x="-180450" y="4241525"/>
              <a:ext cx="7637400" cy="558600"/>
            </a:xfrm>
            <a:prstGeom prst="rect">
              <a:avLst/>
            </a:prstGeom>
            <a:noFill/>
            <a:ln>
              <a:noFill/>
            </a:ln>
          </p:spPr>
          <p:txBody>
            <a:bodyPr spcFirstLastPara="1" wrap="square" lIns="91425" tIns="91425" rIns="91425" bIns="91425" anchor="t" anchorCtr="0">
              <a:spAutoFit/>
            </a:bodyPr>
            <a:lstStyle/>
            <a:p>
              <a:pPr marL="914400" lvl="1" indent="-304800" algn="l" rtl="0">
                <a:lnSpc>
                  <a:spcPct val="115000"/>
                </a:lnSpc>
                <a:spcBef>
                  <a:spcPts val="1200"/>
                </a:spcBef>
                <a:spcAft>
                  <a:spcPts val="0"/>
                </a:spcAft>
                <a:buClr>
                  <a:schemeClr val="dk1"/>
                </a:buClr>
                <a:buSzPts val="1200"/>
                <a:buFont typeface="Roboto"/>
                <a:buChar char="○"/>
              </a:pPr>
              <a:r>
                <a:rPr lang="fr" sz="1050">
                  <a:solidFill>
                    <a:schemeClr val="dk1"/>
                  </a:solidFill>
                  <a:latin typeface="Roboto"/>
                  <a:ea typeface="Roboto"/>
                  <a:cs typeface="Roboto"/>
                  <a:sym typeface="Roboto"/>
                </a:rPr>
                <a:t>Une méthode d'apprentissage pour la dé-corrélation des caractéristiques BRIEF sous invariance rotationnelle, conduisant à de meilleures performances dans les applications de type "nearest-neighbor".</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p:nvPr/>
        </p:nvSpPr>
        <p:spPr>
          <a:xfrm>
            <a:off x="55450" y="3233575"/>
            <a:ext cx="8161800" cy="1698300"/>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fr" sz="1200" u="sng">
                <a:solidFill>
                  <a:srgbClr val="0A26CA"/>
                </a:solidFill>
                <a:latin typeface="Roboto"/>
                <a:ea typeface="Roboto"/>
                <a:cs typeface="Roboto"/>
                <a:sym typeface="Roboto"/>
              </a:rPr>
              <a:t>Les points à aborder :</a:t>
            </a:r>
            <a:endParaRPr sz="1200" u="sng">
              <a:solidFill>
                <a:srgbClr val="0A26CA"/>
              </a:solidFill>
              <a:latin typeface="Roboto"/>
              <a:ea typeface="Roboto"/>
              <a:cs typeface="Roboto"/>
              <a:sym typeface="Roboto"/>
            </a:endParaRPr>
          </a:p>
          <a:p>
            <a:pPr marL="457200" lvl="0" indent="-304800" algn="l" rtl="0">
              <a:lnSpc>
                <a:spcPct val="115000"/>
              </a:lnSpc>
              <a:spcBef>
                <a:spcPts val="500"/>
              </a:spcBef>
              <a:spcAft>
                <a:spcPts val="0"/>
              </a:spcAft>
              <a:buClr>
                <a:srgbClr val="393F50"/>
              </a:buClr>
              <a:buSzPts val="1200"/>
              <a:buFont typeface="Roboto"/>
              <a:buChar char="●"/>
            </a:pPr>
            <a:r>
              <a:rPr lang="fr" sz="1200">
                <a:solidFill>
                  <a:srgbClr val="393F50"/>
                </a:solidFill>
                <a:latin typeface="Roboto"/>
                <a:ea typeface="Roboto"/>
                <a:cs typeface="Roboto"/>
                <a:sym typeface="Roboto"/>
              </a:rPr>
              <a:t>Présentation de la base de donnée “Place de Marché” (image et texte)</a:t>
            </a:r>
            <a:endParaRPr sz="1200">
              <a:solidFill>
                <a:srgbClr val="393F50"/>
              </a:solidFill>
              <a:latin typeface="Roboto"/>
              <a:ea typeface="Roboto"/>
              <a:cs typeface="Roboto"/>
              <a:sym typeface="Roboto"/>
            </a:endParaRPr>
          </a:p>
          <a:p>
            <a:pPr marL="457200" lvl="0" indent="-304800" algn="l" rtl="0">
              <a:lnSpc>
                <a:spcPct val="115000"/>
              </a:lnSpc>
              <a:spcBef>
                <a:spcPts val="0"/>
              </a:spcBef>
              <a:spcAft>
                <a:spcPts val="0"/>
              </a:spcAft>
              <a:buClr>
                <a:srgbClr val="393F50"/>
              </a:buClr>
              <a:buSzPts val="1200"/>
              <a:buFont typeface="Roboto"/>
              <a:buChar char="●"/>
            </a:pPr>
            <a:r>
              <a:rPr lang="fr" sz="1200">
                <a:solidFill>
                  <a:srgbClr val="393F50"/>
                </a:solidFill>
                <a:latin typeface="Roboto"/>
                <a:ea typeface="Roboto"/>
                <a:cs typeface="Roboto"/>
                <a:sym typeface="Roboto"/>
              </a:rPr>
              <a:t>Nettoyage et exploration des catégories de produits sur “Place de Marché”</a:t>
            </a:r>
            <a:endParaRPr sz="1200">
              <a:solidFill>
                <a:srgbClr val="393F50"/>
              </a:solidFill>
              <a:latin typeface="Roboto"/>
              <a:ea typeface="Roboto"/>
              <a:cs typeface="Roboto"/>
              <a:sym typeface="Roboto"/>
            </a:endParaRPr>
          </a:p>
          <a:p>
            <a:pPr marL="457200" lvl="0" indent="-304800" algn="l" rtl="0">
              <a:lnSpc>
                <a:spcPct val="115000"/>
              </a:lnSpc>
              <a:spcBef>
                <a:spcPts val="0"/>
              </a:spcBef>
              <a:spcAft>
                <a:spcPts val="0"/>
              </a:spcAft>
              <a:buClr>
                <a:srgbClr val="393F50"/>
              </a:buClr>
              <a:buSzPts val="1200"/>
              <a:buFont typeface="Roboto"/>
              <a:buChar char="●"/>
            </a:pPr>
            <a:r>
              <a:rPr lang="fr" sz="1200">
                <a:solidFill>
                  <a:srgbClr val="393F50"/>
                </a:solidFill>
                <a:latin typeface="Roboto"/>
                <a:ea typeface="Roboto"/>
                <a:cs typeface="Roboto"/>
                <a:sym typeface="Roboto"/>
              </a:rPr>
              <a:t>Analyse des descriptions (vectorisation, topiques)</a:t>
            </a:r>
            <a:endParaRPr sz="1200">
              <a:solidFill>
                <a:srgbClr val="393F50"/>
              </a:solidFill>
              <a:latin typeface="Roboto"/>
              <a:ea typeface="Roboto"/>
              <a:cs typeface="Roboto"/>
              <a:sym typeface="Roboto"/>
            </a:endParaRPr>
          </a:p>
          <a:p>
            <a:pPr marL="457200" lvl="0" indent="-304800" algn="l" rtl="0">
              <a:lnSpc>
                <a:spcPct val="115000"/>
              </a:lnSpc>
              <a:spcBef>
                <a:spcPts val="0"/>
              </a:spcBef>
              <a:spcAft>
                <a:spcPts val="0"/>
              </a:spcAft>
              <a:buClr>
                <a:srgbClr val="393F50"/>
              </a:buClr>
              <a:buSzPts val="1200"/>
              <a:buFont typeface="Roboto"/>
              <a:buChar char="●"/>
            </a:pPr>
            <a:r>
              <a:rPr lang="fr" sz="1200">
                <a:solidFill>
                  <a:srgbClr val="393F50"/>
                </a:solidFill>
                <a:latin typeface="Roboto"/>
                <a:ea typeface="Roboto"/>
                <a:cs typeface="Roboto"/>
                <a:sym typeface="Roboto"/>
              </a:rPr>
              <a:t>Analyse des images, entrainement du modèle + VGC16</a:t>
            </a:r>
            <a:endParaRPr sz="1200">
              <a:solidFill>
                <a:srgbClr val="393F50"/>
              </a:solidFill>
              <a:latin typeface="Roboto"/>
              <a:ea typeface="Roboto"/>
              <a:cs typeface="Roboto"/>
              <a:sym typeface="Roboto"/>
            </a:endParaRPr>
          </a:p>
          <a:p>
            <a:pPr marL="457200" lvl="0" indent="-304800" algn="l" rtl="0">
              <a:lnSpc>
                <a:spcPct val="115000"/>
              </a:lnSpc>
              <a:spcBef>
                <a:spcPts val="0"/>
              </a:spcBef>
              <a:spcAft>
                <a:spcPts val="0"/>
              </a:spcAft>
              <a:buClr>
                <a:srgbClr val="393F50"/>
              </a:buClr>
              <a:buSzPts val="1200"/>
              <a:buFont typeface="Roboto"/>
              <a:buChar char="●"/>
            </a:pPr>
            <a:r>
              <a:rPr lang="fr" sz="1200">
                <a:solidFill>
                  <a:srgbClr val="393F50"/>
                </a:solidFill>
                <a:latin typeface="Roboto"/>
                <a:ea typeface="Roboto"/>
                <a:cs typeface="Roboto"/>
                <a:sym typeface="Roboto"/>
              </a:rPr>
              <a:t>Etude des prédictions (image et texte) - précision et erreurs</a:t>
            </a:r>
            <a:endParaRPr sz="1200">
              <a:solidFill>
                <a:srgbClr val="393F50"/>
              </a:solidFill>
              <a:latin typeface="Roboto"/>
              <a:ea typeface="Roboto"/>
              <a:cs typeface="Roboto"/>
              <a:sym typeface="Roboto"/>
            </a:endParaRPr>
          </a:p>
        </p:txBody>
      </p:sp>
      <p:sp>
        <p:nvSpPr>
          <p:cNvPr id="67" name="Google Shape;67;p14"/>
          <p:cNvSpPr txBox="1"/>
          <p:nvPr/>
        </p:nvSpPr>
        <p:spPr>
          <a:xfrm>
            <a:off x="55450" y="1029300"/>
            <a:ext cx="8991600" cy="20688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200" u="sng">
                <a:solidFill>
                  <a:srgbClr val="0A26CA"/>
                </a:solidFill>
                <a:latin typeface="Roboto"/>
                <a:ea typeface="Roboto"/>
                <a:cs typeface="Roboto"/>
                <a:sym typeface="Roboto"/>
              </a:rPr>
              <a:t>Mon rôle :</a:t>
            </a:r>
            <a:endParaRPr sz="1200">
              <a:solidFill>
                <a:srgbClr val="0A26CA"/>
              </a:solidFill>
              <a:latin typeface="Roboto"/>
              <a:ea typeface="Roboto"/>
              <a:cs typeface="Roboto"/>
              <a:sym typeface="Roboto"/>
            </a:endParaRPr>
          </a:p>
          <a:p>
            <a:pPr marL="457200" marR="152400" lvl="0" indent="-304800" algn="l" rtl="0">
              <a:lnSpc>
                <a:spcPct val="115000"/>
              </a:lnSpc>
              <a:spcBef>
                <a:spcPts val="0"/>
              </a:spcBef>
              <a:spcAft>
                <a:spcPts val="0"/>
              </a:spcAft>
              <a:buClr>
                <a:srgbClr val="393F50"/>
              </a:buClr>
              <a:buSzPts val="1200"/>
              <a:buFont typeface="Roboto"/>
              <a:buChar char="●"/>
            </a:pPr>
            <a:r>
              <a:rPr lang="fr" sz="1200">
                <a:solidFill>
                  <a:schemeClr val="dk1"/>
                </a:solidFill>
                <a:latin typeface="Roboto"/>
                <a:ea typeface="Roboto"/>
                <a:cs typeface="Roboto"/>
                <a:sym typeface="Roboto"/>
              </a:rPr>
              <a:t>La mission est de </a:t>
            </a:r>
            <a:r>
              <a:rPr lang="fr" sz="1200" b="1">
                <a:solidFill>
                  <a:schemeClr val="dk1"/>
                </a:solidFill>
                <a:latin typeface="Roboto"/>
                <a:ea typeface="Roboto"/>
                <a:cs typeface="Roboto"/>
                <a:sym typeface="Roboto"/>
              </a:rPr>
              <a:t>réaliser une première étude de faisabilité d'un moteur de classification</a:t>
            </a:r>
            <a:r>
              <a:rPr lang="fr" sz="1200">
                <a:solidFill>
                  <a:schemeClr val="dk1"/>
                </a:solidFill>
                <a:latin typeface="Roboto"/>
                <a:ea typeface="Roboto"/>
                <a:cs typeface="Roboto"/>
                <a:sym typeface="Roboto"/>
              </a:rPr>
              <a:t> d'articles basé sur une image et une description pour l'automatisation de l'attribution de la catégorie de l'article.</a:t>
            </a:r>
            <a:endParaRPr sz="1200">
              <a:solidFill>
                <a:schemeClr val="dk1"/>
              </a:solidFill>
              <a:latin typeface="Roboto"/>
              <a:ea typeface="Roboto"/>
              <a:cs typeface="Roboto"/>
              <a:sym typeface="Roboto"/>
            </a:endParaRPr>
          </a:p>
          <a:p>
            <a:pPr marL="457200" marR="152400" lvl="0" indent="-304800" algn="l" rtl="0">
              <a:lnSpc>
                <a:spcPct val="115000"/>
              </a:lnSpc>
              <a:spcBef>
                <a:spcPts val="0"/>
              </a:spcBef>
              <a:spcAft>
                <a:spcPts val="0"/>
              </a:spcAft>
              <a:buClr>
                <a:srgbClr val="393F50"/>
              </a:buClr>
              <a:buSzPts val="1200"/>
              <a:buFont typeface="Roboto"/>
              <a:buChar char="●"/>
            </a:pPr>
            <a:r>
              <a:rPr lang="fr" sz="1200">
                <a:solidFill>
                  <a:schemeClr val="dk1"/>
                </a:solidFill>
                <a:latin typeface="Roboto"/>
                <a:ea typeface="Roboto"/>
                <a:cs typeface="Roboto"/>
                <a:sym typeface="Roboto"/>
              </a:rPr>
              <a:t>Il faut </a:t>
            </a:r>
            <a:r>
              <a:rPr lang="fr" sz="1200" b="1">
                <a:solidFill>
                  <a:schemeClr val="dk1"/>
                </a:solidFill>
                <a:latin typeface="Roboto"/>
                <a:ea typeface="Roboto"/>
                <a:cs typeface="Roboto"/>
                <a:sym typeface="Roboto"/>
              </a:rPr>
              <a:t>analyser le jeu de données</a:t>
            </a:r>
            <a:r>
              <a:rPr lang="fr" sz="1200">
                <a:solidFill>
                  <a:schemeClr val="dk1"/>
                </a:solidFill>
                <a:latin typeface="Roboto"/>
                <a:ea typeface="Roboto"/>
                <a:cs typeface="Roboto"/>
                <a:sym typeface="Roboto"/>
              </a:rPr>
              <a:t> en </a:t>
            </a:r>
            <a:r>
              <a:rPr lang="fr" sz="1200" b="1">
                <a:solidFill>
                  <a:schemeClr val="dk1"/>
                </a:solidFill>
                <a:latin typeface="Roboto"/>
                <a:ea typeface="Roboto"/>
                <a:cs typeface="Roboto"/>
                <a:sym typeface="Roboto"/>
              </a:rPr>
              <a:t>réalisant un prétraitement</a:t>
            </a:r>
            <a:r>
              <a:rPr lang="fr" sz="1200">
                <a:solidFill>
                  <a:schemeClr val="dk1"/>
                </a:solidFill>
                <a:latin typeface="Roboto"/>
                <a:ea typeface="Roboto"/>
                <a:cs typeface="Roboto"/>
                <a:sym typeface="Roboto"/>
              </a:rPr>
              <a:t> des images et des descriptions des produits, une </a:t>
            </a:r>
            <a:r>
              <a:rPr lang="fr" sz="1200" b="1">
                <a:solidFill>
                  <a:schemeClr val="dk1"/>
                </a:solidFill>
                <a:latin typeface="Roboto"/>
                <a:ea typeface="Roboto"/>
                <a:cs typeface="Roboto"/>
                <a:sym typeface="Roboto"/>
              </a:rPr>
              <a:t>réduction de dimension,</a:t>
            </a:r>
            <a:r>
              <a:rPr lang="fr" sz="1200">
                <a:solidFill>
                  <a:schemeClr val="dk1"/>
                </a:solidFill>
                <a:latin typeface="Roboto"/>
                <a:ea typeface="Roboto"/>
                <a:cs typeface="Roboto"/>
                <a:sym typeface="Roboto"/>
              </a:rPr>
              <a:t> puis un </a:t>
            </a:r>
            <a:r>
              <a:rPr lang="fr" sz="1200" b="1">
                <a:solidFill>
                  <a:schemeClr val="dk1"/>
                </a:solidFill>
                <a:latin typeface="Roboto"/>
                <a:ea typeface="Roboto"/>
                <a:cs typeface="Roboto"/>
                <a:sym typeface="Roboto"/>
              </a:rPr>
              <a:t>clustering</a:t>
            </a:r>
            <a:r>
              <a:rPr lang="fr" sz="1200">
                <a:solidFill>
                  <a:schemeClr val="dk1"/>
                </a:solidFill>
                <a:latin typeface="Roboto"/>
                <a:ea typeface="Roboto"/>
                <a:cs typeface="Roboto"/>
                <a:sym typeface="Roboto"/>
              </a:rPr>
              <a:t>. Les résultats du clustering seront présentés sous la forme d’une représentation en deux dimensions, qui illustrera le fait que les caractéristiques extraites permettent de regrouper des produits de même catégorie. Il faudra mettre en œuvre </a:t>
            </a:r>
            <a:r>
              <a:rPr lang="fr" sz="1200" i="1">
                <a:solidFill>
                  <a:schemeClr val="dk1"/>
                </a:solidFill>
                <a:latin typeface="Roboto"/>
                <a:ea typeface="Roboto"/>
                <a:cs typeface="Roboto"/>
                <a:sym typeface="Roboto"/>
              </a:rPr>
              <a:t>a minima</a:t>
            </a:r>
            <a:r>
              <a:rPr lang="fr" sz="1200">
                <a:solidFill>
                  <a:schemeClr val="dk1"/>
                </a:solidFill>
                <a:latin typeface="Roboto"/>
                <a:ea typeface="Roboto"/>
                <a:cs typeface="Roboto"/>
                <a:sym typeface="Roboto"/>
              </a:rPr>
              <a:t> un </a:t>
            </a:r>
            <a:r>
              <a:rPr lang="fr" sz="1200" b="1">
                <a:solidFill>
                  <a:schemeClr val="dk1"/>
                </a:solidFill>
                <a:latin typeface="Roboto"/>
                <a:ea typeface="Roboto"/>
                <a:cs typeface="Roboto"/>
                <a:sym typeface="Roboto"/>
              </a:rPr>
              <a:t>algorithme de type SIFT / ORB / SURF</a:t>
            </a:r>
            <a:r>
              <a:rPr lang="fr"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marL="457200" marR="152400" lvl="0" indent="-304800" algn="l" rtl="0">
              <a:lnSpc>
                <a:spcPct val="115000"/>
              </a:lnSpc>
              <a:spcBef>
                <a:spcPts val="0"/>
              </a:spcBef>
              <a:spcAft>
                <a:spcPts val="0"/>
              </a:spcAft>
              <a:buClr>
                <a:srgbClr val="393F50"/>
              </a:buClr>
              <a:buSzPts val="1200"/>
              <a:buFont typeface="Roboto"/>
              <a:buChar char="●"/>
            </a:pPr>
            <a:r>
              <a:rPr lang="fr" sz="1200">
                <a:solidFill>
                  <a:schemeClr val="dk1"/>
                </a:solidFill>
                <a:latin typeface="Roboto"/>
                <a:ea typeface="Roboto"/>
                <a:cs typeface="Roboto"/>
                <a:sym typeface="Roboto"/>
              </a:rPr>
              <a:t>Les représentations graphique aideront à convaincre que cette approche de modélisation permettra bien de regrouper des produits de même catégorie.</a:t>
            </a:r>
            <a:endParaRPr sz="1200" b="1">
              <a:latin typeface="Roboto"/>
              <a:ea typeface="Roboto"/>
              <a:cs typeface="Roboto"/>
              <a:sym typeface="Roboto"/>
            </a:endParaRPr>
          </a:p>
        </p:txBody>
      </p:sp>
      <p:sp>
        <p:nvSpPr>
          <p:cNvPr id="68" name="Google Shape;68;p14"/>
          <p:cNvSpPr txBox="1"/>
          <p:nvPr/>
        </p:nvSpPr>
        <p:spPr>
          <a:xfrm>
            <a:off x="83100" y="64025"/>
            <a:ext cx="5147700" cy="572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None/>
            </a:pPr>
            <a:r>
              <a:rPr lang="fr" sz="2320" b="1">
                <a:solidFill>
                  <a:srgbClr val="0A26CA"/>
                </a:solidFill>
                <a:latin typeface="Roboto"/>
                <a:ea typeface="Roboto"/>
                <a:cs typeface="Roboto"/>
                <a:sym typeface="Roboto"/>
              </a:rPr>
              <a:t>Problématique</a:t>
            </a:r>
            <a:endParaRPr sz="2320" b="1">
              <a:solidFill>
                <a:srgbClr val="0A26CA"/>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2"/>
          <p:cNvSpPr txBox="1"/>
          <p:nvPr/>
        </p:nvSpPr>
        <p:spPr>
          <a:xfrm>
            <a:off x="83100" y="64025"/>
            <a:ext cx="76374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3 - Histogramme et Réduction des dimensions </a:t>
            </a:r>
            <a:endParaRPr sz="2300" b="1">
              <a:solidFill>
                <a:srgbClr val="0A26CA"/>
              </a:solidFill>
              <a:latin typeface="Roboto"/>
              <a:ea typeface="Roboto"/>
              <a:cs typeface="Roboto"/>
              <a:sym typeface="Roboto"/>
            </a:endParaRPr>
          </a:p>
        </p:txBody>
      </p:sp>
      <p:grpSp>
        <p:nvGrpSpPr>
          <p:cNvPr id="258" name="Google Shape;258;p32"/>
          <p:cNvGrpSpPr/>
          <p:nvPr/>
        </p:nvGrpSpPr>
        <p:grpSpPr>
          <a:xfrm>
            <a:off x="214555" y="1017738"/>
            <a:ext cx="8837604" cy="3252534"/>
            <a:chOff x="214550" y="636725"/>
            <a:chExt cx="8569383" cy="2954700"/>
          </a:xfrm>
        </p:grpSpPr>
        <p:pic>
          <p:nvPicPr>
            <p:cNvPr id="259" name="Google Shape;259;p32"/>
            <p:cNvPicPr preferRelativeResize="0"/>
            <p:nvPr/>
          </p:nvPicPr>
          <p:blipFill>
            <a:blip r:embed="rId3">
              <a:alphaModFix/>
            </a:blip>
            <a:stretch>
              <a:fillRect/>
            </a:stretch>
          </p:blipFill>
          <p:spPr>
            <a:xfrm>
              <a:off x="214550" y="773245"/>
              <a:ext cx="3408005" cy="1305636"/>
            </a:xfrm>
            <a:prstGeom prst="rect">
              <a:avLst/>
            </a:prstGeom>
            <a:noFill/>
            <a:ln>
              <a:noFill/>
            </a:ln>
          </p:spPr>
        </p:pic>
        <p:pic>
          <p:nvPicPr>
            <p:cNvPr id="260" name="Google Shape;260;p32"/>
            <p:cNvPicPr preferRelativeResize="0"/>
            <p:nvPr/>
          </p:nvPicPr>
          <p:blipFill>
            <a:blip r:embed="rId4">
              <a:alphaModFix/>
            </a:blip>
            <a:stretch>
              <a:fillRect/>
            </a:stretch>
          </p:blipFill>
          <p:spPr>
            <a:xfrm>
              <a:off x="6222199" y="636725"/>
              <a:ext cx="2561734" cy="2930647"/>
            </a:xfrm>
            <a:prstGeom prst="rect">
              <a:avLst/>
            </a:prstGeom>
            <a:noFill/>
            <a:ln>
              <a:noFill/>
            </a:ln>
          </p:spPr>
        </p:pic>
        <p:pic>
          <p:nvPicPr>
            <p:cNvPr id="261" name="Google Shape;261;p32"/>
            <p:cNvPicPr preferRelativeResize="0"/>
            <p:nvPr/>
          </p:nvPicPr>
          <p:blipFill>
            <a:blip r:embed="rId5">
              <a:alphaModFix/>
            </a:blip>
            <a:stretch>
              <a:fillRect/>
            </a:stretch>
          </p:blipFill>
          <p:spPr>
            <a:xfrm>
              <a:off x="215910" y="2285789"/>
              <a:ext cx="3405273" cy="1305636"/>
            </a:xfrm>
            <a:prstGeom prst="rect">
              <a:avLst/>
            </a:prstGeom>
            <a:noFill/>
            <a:ln>
              <a:noFill/>
            </a:ln>
          </p:spPr>
        </p:pic>
        <p:pic>
          <p:nvPicPr>
            <p:cNvPr id="262" name="Google Shape;262;p32"/>
            <p:cNvPicPr preferRelativeResize="0"/>
            <p:nvPr/>
          </p:nvPicPr>
          <p:blipFill>
            <a:blip r:embed="rId6">
              <a:alphaModFix/>
            </a:blip>
            <a:stretch>
              <a:fillRect/>
            </a:stretch>
          </p:blipFill>
          <p:spPr>
            <a:xfrm>
              <a:off x="3895931" y="636725"/>
              <a:ext cx="2287185" cy="2930650"/>
            </a:xfrm>
            <a:prstGeom prst="rect">
              <a:avLst/>
            </a:prstGeom>
            <a:noFill/>
            <a:ln>
              <a:noFill/>
            </a:ln>
          </p:spPr>
        </p:pic>
      </p:grpSp>
      <p:sp>
        <p:nvSpPr>
          <p:cNvPr id="263" name="Google Shape;263;p32"/>
          <p:cNvSpPr txBox="1"/>
          <p:nvPr/>
        </p:nvSpPr>
        <p:spPr>
          <a:xfrm>
            <a:off x="3744486" y="4270275"/>
            <a:ext cx="3000000" cy="346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50">
                <a:solidFill>
                  <a:schemeClr val="dk1"/>
                </a:solidFill>
                <a:latin typeface="Roboto"/>
                <a:ea typeface="Roboto"/>
                <a:cs typeface="Roboto"/>
                <a:sym typeface="Roboto"/>
              </a:rPr>
              <a:t>SIFT</a:t>
            </a:r>
            <a:endParaRPr>
              <a:solidFill>
                <a:schemeClr val="dk1"/>
              </a:solidFill>
              <a:latin typeface="Roboto"/>
              <a:ea typeface="Roboto"/>
              <a:cs typeface="Roboto"/>
              <a:sym typeface="Roboto"/>
            </a:endParaRPr>
          </a:p>
        </p:txBody>
      </p:sp>
      <p:sp>
        <p:nvSpPr>
          <p:cNvPr id="264" name="Google Shape;264;p32"/>
          <p:cNvSpPr txBox="1"/>
          <p:nvPr/>
        </p:nvSpPr>
        <p:spPr>
          <a:xfrm>
            <a:off x="6259086" y="4270275"/>
            <a:ext cx="3000000" cy="346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50">
                <a:solidFill>
                  <a:schemeClr val="dk1"/>
                </a:solidFill>
                <a:latin typeface="Roboto"/>
                <a:ea typeface="Roboto"/>
                <a:cs typeface="Roboto"/>
                <a:sym typeface="Roboto"/>
              </a:rPr>
              <a:t>ORB</a:t>
            </a:r>
            <a:endParaRPr>
              <a:solidFill>
                <a:schemeClr val="dk1"/>
              </a:solidFill>
              <a:latin typeface="Roboto"/>
              <a:ea typeface="Roboto"/>
              <a:cs typeface="Roboto"/>
              <a:sym typeface="Roboto"/>
            </a:endParaRPr>
          </a:p>
        </p:txBody>
      </p:sp>
      <p:cxnSp>
        <p:nvCxnSpPr>
          <p:cNvPr id="265" name="Google Shape;265;p32"/>
          <p:cNvCxnSpPr/>
          <p:nvPr/>
        </p:nvCxnSpPr>
        <p:spPr>
          <a:xfrm>
            <a:off x="3925800" y="567550"/>
            <a:ext cx="36000" cy="4189200"/>
          </a:xfrm>
          <a:prstGeom prst="straightConnector1">
            <a:avLst/>
          </a:prstGeom>
          <a:noFill/>
          <a:ln w="9525" cap="flat" cmpd="sng">
            <a:solidFill>
              <a:schemeClr val="dk2"/>
            </a:solidFill>
            <a:prstDash val="solid"/>
            <a:round/>
            <a:headEnd type="none" w="med" len="med"/>
            <a:tailEnd type="none" w="med" len="med"/>
          </a:ln>
        </p:spPr>
      </p:cxnSp>
      <p:sp>
        <p:nvSpPr>
          <p:cNvPr id="266" name="Google Shape;266;p32"/>
          <p:cNvSpPr txBox="1"/>
          <p:nvPr/>
        </p:nvSpPr>
        <p:spPr>
          <a:xfrm>
            <a:off x="744480" y="671550"/>
            <a:ext cx="3000000" cy="346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50">
                <a:solidFill>
                  <a:schemeClr val="dk1"/>
                </a:solidFill>
                <a:latin typeface="Roboto"/>
                <a:ea typeface="Roboto"/>
                <a:cs typeface="Roboto"/>
                <a:sym typeface="Roboto"/>
              </a:rPr>
              <a:t>Histogramme des ‘Visual Words’</a:t>
            </a:r>
            <a:endParaRPr>
              <a:solidFill>
                <a:schemeClr val="dk1"/>
              </a:solidFill>
              <a:latin typeface="Roboto"/>
              <a:ea typeface="Roboto"/>
              <a:cs typeface="Roboto"/>
              <a:sym typeface="Roboto"/>
            </a:endParaRPr>
          </a:p>
        </p:txBody>
      </p:sp>
      <p:sp>
        <p:nvSpPr>
          <p:cNvPr id="267" name="Google Shape;267;p32"/>
          <p:cNvSpPr txBox="1"/>
          <p:nvPr/>
        </p:nvSpPr>
        <p:spPr>
          <a:xfrm>
            <a:off x="5047780" y="671550"/>
            <a:ext cx="3000000" cy="346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50">
                <a:solidFill>
                  <a:schemeClr val="dk1"/>
                </a:solidFill>
                <a:latin typeface="Roboto"/>
                <a:ea typeface="Roboto"/>
                <a:cs typeface="Roboto"/>
                <a:sym typeface="Roboto"/>
              </a:rPr>
              <a:t>Réduction de dimension t-SNE</a:t>
            </a:r>
            <a:endParaRPr>
              <a:solidFill>
                <a:schemeClr val="dk1"/>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3"/>
          <p:cNvSpPr txBox="1"/>
          <p:nvPr/>
        </p:nvSpPr>
        <p:spPr>
          <a:xfrm>
            <a:off x="83100" y="64025"/>
            <a:ext cx="76374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4 - Clustering SIFT/ORB et précision du clustering</a:t>
            </a:r>
            <a:endParaRPr sz="2300" b="1">
              <a:solidFill>
                <a:srgbClr val="0A26CA"/>
              </a:solidFill>
              <a:latin typeface="Roboto"/>
              <a:ea typeface="Roboto"/>
              <a:cs typeface="Roboto"/>
              <a:sym typeface="Roboto"/>
            </a:endParaRPr>
          </a:p>
        </p:txBody>
      </p:sp>
      <p:sp>
        <p:nvSpPr>
          <p:cNvPr id="273" name="Google Shape;273;p33"/>
          <p:cNvSpPr txBox="1"/>
          <p:nvPr/>
        </p:nvSpPr>
        <p:spPr>
          <a:xfrm>
            <a:off x="428669" y="4720388"/>
            <a:ext cx="3000000" cy="34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50">
                <a:solidFill>
                  <a:schemeClr val="dk1"/>
                </a:solidFill>
                <a:latin typeface="Roboto"/>
                <a:ea typeface="Roboto"/>
                <a:cs typeface="Roboto"/>
                <a:sym typeface="Roboto"/>
              </a:rPr>
              <a:t>'Précision sur trainset : 24.57%'</a:t>
            </a:r>
            <a:endParaRPr>
              <a:solidFill>
                <a:schemeClr val="dk1"/>
              </a:solidFill>
              <a:latin typeface="Roboto"/>
              <a:ea typeface="Roboto"/>
              <a:cs typeface="Roboto"/>
              <a:sym typeface="Roboto"/>
            </a:endParaRPr>
          </a:p>
        </p:txBody>
      </p:sp>
      <p:pic>
        <p:nvPicPr>
          <p:cNvPr id="274" name="Google Shape;274;p33"/>
          <p:cNvPicPr preferRelativeResize="0"/>
          <p:nvPr/>
        </p:nvPicPr>
        <p:blipFill>
          <a:blip r:embed="rId3">
            <a:alphaModFix/>
          </a:blip>
          <a:stretch>
            <a:fillRect/>
          </a:stretch>
        </p:blipFill>
        <p:spPr>
          <a:xfrm>
            <a:off x="428669" y="553762"/>
            <a:ext cx="3790888" cy="1894508"/>
          </a:xfrm>
          <a:prstGeom prst="rect">
            <a:avLst/>
          </a:prstGeom>
          <a:noFill/>
          <a:ln>
            <a:noFill/>
          </a:ln>
        </p:spPr>
      </p:pic>
      <p:cxnSp>
        <p:nvCxnSpPr>
          <p:cNvPr id="275" name="Google Shape;275;p33"/>
          <p:cNvCxnSpPr/>
          <p:nvPr/>
        </p:nvCxnSpPr>
        <p:spPr>
          <a:xfrm>
            <a:off x="4383000" y="567550"/>
            <a:ext cx="36000" cy="4189200"/>
          </a:xfrm>
          <a:prstGeom prst="straightConnector1">
            <a:avLst/>
          </a:prstGeom>
          <a:noFill/>
          <a:ln w="9525" cap="flat" cmpd="sng">
            <a:solidFill>
              <a:schemeClr val="dk2"/>
            </a:solidFill>
            <a:prstDash val="solid"/>
            <a:round/>
            <a:headEnd type="none" w="med" len="med"/>
            <a:tailEnd type="none" w="med" len="med"/>
          </a:ln>
        </p:spPr>
      </p:cxnSp>
      <p:pic>
        <p:nvPicPr>
          <p:cNvPr id="276" name="Google Shape;276;p33"/>
          <p:cNvPicPr preferRelativeResize="0"/>
          <p:nvPr/>
        </p:nvPicPr>
        <p:blipFill>
          <a:blip r:embed="rId4">
            <a:alphaModFix/>
          </a:blip>
          <a:stretch>
            <a:fillRect/>
          </a:stretch>
        </p:blipFill>
        <p:spPr>
          <a:xfrm>
            <a:off x="4779396" y="553750"/>
            <a:ext cx="3951946" cy="1955004"/>
          </a:xfrm>
          <a:prstGeom prst="rect">
            <a:avLst/>
          </a:prstGeom>
          <a:noFill/>
          <a:ln>
            <a:noFill/>
          </a:ln>
        </p:spPr>
      </p:pic>
      <p:sp>
        <p:nvSpPr>
          <p:cNvPr id="277" name="Google Shape;277;p33"/>
          <p:cNvSpPr txBox="1"/>
          <p:nvPr/>
        </p:nvSpPr>
        <p:spPr>
          <a:xfrm>
            <a:off x="4779396" y="4712350"/>
            <a:ext cx="3000000" cy="346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050">
                <a:solidFill>
                  <a:schemeClr val="dk1"/>
                </a:solidFill>
                <a:latin typeface="Roboto"/>
                <a:ea typeface="Roboto"/>
                <a:cs typeface="Roboto"/>
                <a:sym typeface="Roboto"/>
              </a:rPr>
              <a:t>'Précision sur trainset: 25.05%'</a:t>
            </a:r>
            <a:endParaRPr sz="1050">
              <a:solidFill>
                <a:schemeClr val="dk1"/>
              </a:solidFill>
              <a:latin typeface="Roboto"/>
              <a:ea typeface="Roboto"/>
              <a:cs typeface="Roboto"/>
              <a:sym typeface="Roboto"/>
            </a:endParaRPr>
          </a:p>
        </p:txBody>
      </p:sp>
      <p:pic>
        <p:nvPicPr>
          <p:cNvPr id="278" name="Google Shape;278;p33"/>
          <p:cNvPicPr preferRelativeResize="0"/>
          <p:nvPr/>
        </p:nvPicPr>
        <p:blipFill>
          <a:blip r:embed="rId5">
            <a:alphaModFix/>
          </a:blip>
          <a:stretch>
            <a:fillRect/>
          </a:stretch>
        </p:blipFill>
        <p:spPr>
          <a:xfrm>
            <a:off x="428669" y="2656071"/>
            <a:ext cx="3678355" cy="1967317"/>
          </a:xfrm>
          <a:prstGeom prst="rect">
            <a:avLst/>
          </a:prstGeom>
          <a:noFill/>
          <a:ln>
            <a:noFill/>
          </a:ln>
        </p:spPr>
      </p:pic>
      <p:pic>
        <p:nvPicPr>
          <p:cNvPr id="279" name="Google Shape;279;p33"/>
          <p:cNvPicPr preferRelativeResize="0"/>
          <p:nvPr/>
        </p:nvPicPr>
        <p:blipFill>
          <a:blip r:embed="rId6">
            <a:alphaModFix/>
          </a:blip>
          <a:stretch>
            <a:fillRect/>
          </a:stretch>
        </p:blipFill>
        <p:spPr>
          <a:xfrm>
            <a:off x="4779396" y="2656083"/>
            <a:ext cx="3678350" cy="196731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4"/>
          <p:cNvSpPr txBox="1"/>
          <p:nvPr/>
        </p:nvSpPr>
        <p:spPr>
          <a:xfrm>
            <a:off x="760325" y="560550"/>
            <a:ext cx="3000000" cy="392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350">
                <a:solidFill>
                  <a:schemeClr val="dk1"/>
                </a:solidFill>
                <a:latin typeface="Roboto"/>
                <a:ea typeface="Roboto"/>
                <a:cs typeface="Roboto"/>
                <a:sym typeface="Roboto"/>
              </a:rPr>
              <a:t>SIFT</a:t>
            </a:r>
            <a:endParaRPr sz="1700">
              <a:solidFill>
                <a:schemeClr val="dk1"/>
              </a:solidFill>
              <a:latin typeface="Roboto"/>
              <a:ea typeface="Roboto"/>
              <a:cs typeface="Roboto"/>
              <a:sym typeface="Roboto"/>
            </a:endParaRPr>
          </a:p>
        </p:txBody>
      </p:sp>
      <p:sp>
        <p:nvSpPr>
          <p:cNvPr id="285" name="Google Shape;285;p34"/>
          <p:cNvSpPr txBox="1"/>
          <p:nvPr/>
        </p:nvSpPr>
        <p:spPr>
          <a:xfrm>
            <a:off x="5464894" y="560550"/>
            <a:ext cx="3000000" cy="392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350">
                <a:solidFill>
                  <a:schemeClr val="dk1"/>
                </a:solidFill>
                <a:latin typeface="Roboto"/>
                <a:ea typeface="Roboto"/>
                <a:cs typeface="Roboto"/>
                <a:sym typeface="Roboto"/>
              </a:rPr>
              <a:t>ORB</a:t>
            </a:r>
            <a:endParaRPr sz="1700">
              <a:solidFill>
                <a:schemeClr val="dk1"/>
              </a:solidFill>
              <a:latin typeface="Roboto"/>
              <a:ea typeface="Roboto"/>
              <a:cs typeface="Roboto"/>
              <a:sym typeface="Roboto"/>
            </a:endParaRPr>
          </a:p>
        </p:txBody>
      </p:sp>
      <p:cxnSp>
        <p:nvCxnSpPr>
          <p:cNvPr id="286" name="Google Shape;286;p34"/>
          <p:cNvCxnSpPr/>
          <p:nvPr/>
        </p:nvCxnSpPr>
        <p:spPr>
          <a:xfrm>
            <a:off x="4687800" y="567550"/>
            <a:ext cx="36000" cy="4189200"/>
          </a:xfrm>
          <a:prstGeom prst="straightConnector1">
            <a:avLst/>
          </a:prstGeom>
          <a:noFill/>
          <a:ln w="9525" cap="flat" cmpd="sng">
            <a:solidFill>
              <a:schemeClr val="dk2"/>
            </a:solidFill>
            <a:prstDash val="solid"/>
            <a:round/>
            <a:headEnd type="none" w="med" len="med"/>
            <a:tailEnd type="none" w="med" len="med"/>
          </a:ln>
        </p:spPr>
      </p:cxnSp>
      <p:sp>
        <p:nvSpPr>
          <p:cNvPr id="287" name="Google Shape;287;p34"/>
          <p:cNvSpPr txBox="1"/>
          <p:nvPr/>
        </p:nvSpPr>
        <p:spPr>
          <a:xfrm>
            <a:off x="83100" y="64025"/>
            <a:ext cx="76374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5 - Répartition des erreurs</a:t>
            </a:r>
            <a:endParaRPr sz="2300" b="1">
              <a:solidFill>
                <a:srgbClr val="0A26CA"/>
              </a:solidFill>
              <a:latin typeface="Roboto"/>
              <a:ea typeface="Roboto"/>
              <a:cs typeface="Roboto"/>
              <a:sym typeface="Roboto"/>
            </a:endParaRPr>
          </a:p>
        </p:txBody>
      </p:sp>
      <p:pic>
        <p:nvPicPr>
          <p:cNvPr id="288" name="Google Shape;288;p34"/>
          <p:cNvPicPr preferRelativeResize="0"/>
          <p:nvPr/>
        </p:nvPicPr>
        <p:blipFill>
          <a:blip r:embed="rId3">
            <a:alphaModFix/>
          </a:blip>
          <a:stretch>
            <a:fillRect/>
          </a:stretch>
        </p:blipFill>
        <p:spPr>
          <a:xfrm>
            <a:off x="5206800" y="2637526"/>
            <a:ext cx="3426374" cy="1849198"/>
          </a:xfrm>
          <a:prstGeom prst="rect">
            <a:avLst/>
          </a:prstGeom>
          <a:noFill/>
          <a:ln>
            <a:noFill/>
          </a:ln>
        </p:spPr>
      </p:pic>
      <p:pic>
        <p:nvPicPr>
          <p:cNvPr id="289" name="Google Shape;289;p34"/>
          <p:cNvPicPr preferRelativeResize="0"/>
          <p:nvPr/>
        </p:nvPicPr>
        <p:blipFill>
          <a:blip r:embed="rId4">
            <a:alphaModFix/>
          </a:blip>
          <a:stretch>
            <a:fillRect/>
          </a:stretch>
        </p:blipFill>
        <p:spPr>
          <a:xfrm>
            <a:off x="383276" y="2636507"/>
            <a:ext cx="3691949" cy="1850218"/>
          </a:xfrm>
          <a:prstGeom prst="rect">
            <a:avLst/>
          </a:prstGeom>
          <a:noFill/>
          <a:ln>
            <a:noFill/>
          </a:ln>
        </p:spPr>
      </p:pic>
      <p:pic>
        <p:nvPicPr>
          <p:cNvPr id="290" name="Google Shape;290;p34"/>
          <p:cNvPicPr preferRelativeResize="0"/>
          <p:nvPr/>
        </p:nvPicPr>
        <p:blipFill>
          <a:blip r:embed="rId5">
            <a:alphaModFix/>
          </a:blip>
          <a:stretch>
            <a:fillRect/>
          </a:stretch>
        </p:blipFill>
        <p:spPr>
          <a:xfrm>
            <a:off x="5206800" y="876750"/>
            <a:ext cx="2782825" cy="1538769"/>
          </a:xfrm>
          <a:prstGeom prst="rect">
            <a:avLst/>
          </a:prstGeom>
          <a:noFill/>
          <a:ln>
            <a:noFill/>
          </a:ln>
        </p:spPr>
      </p:pic>
      <p:pic>
        <p:nvPicPr>
          <p:cNvPr id="291" name="Google Shape;291;p34"/>
          <p:cNvPicPr preferRelativeResize="0"/>
          <p:nvPr/>
        </p:nvPicPr>
        <p:blipFill>
          <a:blip r:embed="rId6">
            <a:alphaModFix/>
          </a:blip>
          <a:stretch>
            <a:fillRect/>
          </a:stretch>
        </p:blipFill>
        <p:spPr>
          <a:xfrm>
            <a:off x="424571" y="871875"/>
            <a:ext cx="2737022" cy="152628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5"/>
          <p:cNvSpPr txBox="1"/>
          <p:nvPr/>
        </p:nvSpPr>
        <p:spPr>
          <a:xfrm>
            <a:off x="1039350" y="1624350"/>
            <a:ext cx="6707100" cy="1662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3200">
                <a:solidFill>
                  <a:srgbClr val="0A26CA"/>
                </a:solidFill>
                <a:latin typeface="Old Standard TT"/>
                <a:ea typeface="Old Standard TT"/>
                <a:cs typeface="Old Standard TT"/>
                <a:sym typeface="Old Standard TT"/>
              </a:rPr>
              <a:t>PARTIE III</a:t>
            </a:r>
            <a:endParaRPr sz="3200">
              <a:solidFill>
                <a:srgbClr val="0A26CA"/>
              </a:solidFill>
              <a:latin typeface="Old Standard TT"/>
              <a:ea typeface="Old Standard TT"/>
              <a:cs typeface="Old Standard TT"/>
              <a:sym typeface="Old Standard TT"/>
            </a:endParaRPr>
          </a:p>
          <a:p>
            <a:pPr marL="0" lvl="0" indent="0" algn="ctr" rtl="0">
              <a:spcBef>
                <a:spcPts val="0"/>
              </a:spcBef>
              <a:spcAft>
                <a:spcPts val="0"/>
              </a:spcAft>
              <a:buNone/>
            </a:pPr>
            <a:r>
              <a:rPr lang="fr" sz="3200">
                <a:solidFill>
                  <a:srgbClr val="0A26CA"/>
                </a:solidFill>
                <a:latin typeface="Old Standard TT"/>
                <a:ea typeface="Old Standard TT"/>
                <a:cs typeface="Old Standard TT"/>
                <a:sym typeface="Old Standard TT"/>
              </a:rPr>
              <a:t>TRAITEMENT DES IMAGES (CNN / VGG16)</a:t>
            </a:r>
            <a:endParaRPr sz="3200">
              <a:solidFill>
                <a:srgbClr val="0A26CA"/>
              </a:solidFill>
              <a:latin typeface="Old Standard TT"/>
              <a:ea typeface="Old Standard TT"/>
              <a:cs typeface="Old Standard TT"/>
              <a:sym typeface="Old Standard T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6"/>
          <p:cNvSpPr txBox="1"/>
          <p:nvPr/>
        </p:nvSpPr>
        <p:spPr>
          <a:xfrm>
            <a:off x="83100" y="64025"/>
            <a:ext cx="76374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Transfer Learning &amp; Entraînement avec VGG-16</a:t>
            </a:r>
            <a:endParaRPr sz="2300" b="1">
              <a:solidFill>
                <a:srgbClr val="0A26CA"/>
              </a:solidFill>
              <a:latin typeface="Roboto"/>
              <a:ea typeface="Roboto"/>
              <a:cs typeface="Roboto"/>
              <a:sym typeface="Roboto"/>
            </a:endParaRPr>
          </a:p>
        </p:txBody>
      </p:sp>
      <p:pic>
        <p:nvPicPr>
          <p:cNvPr id="302" name="Google Shape;302;p36"/>
          <p:cNvPicPr preferRelativeResize="0"/>
          <p:nvPr/>
        </p:nvPicPr>
        <p:blipFill rotWithShape="1">
          <a:blip r:embed="rId3">
            <a:alphaModFix/>
          </a:blip>
          <a:srcRect b="9288"/>
          <a:stretch/>
        </p:blipFill>
        <p:spPr>
          <a:xfrm>
            <a:off x="121374" y="636725"/>
            <a:ext cx="5781124" cy="2585551"/>
          </a:xfrm>
          <a:prstGeom prst="rect">
            <a:avLst/>
          </a:prstGeom>
          <a:noFill/>
          <a:ln>
            <a:noFill/>
          </a:ln>
        </p:spPr>
      </p:pic>
      <p:sp>
        <p:nvSpPr>
          <p:cNvPr id="303" name="Google Shape;303;p36"/>
          <p:cNvSpPr txBox="1"/>
          <p:nvPr/>
        </p:nvSpPr>
        <p:spPr>
          <a:xfrm>
            <a:off x="-152400" y="3285625"/>
            <a:ext cx="6054900" cy="1685400"/>
          </a:xfrm>
          <a:prstGeom prst="rect">
            <a:avLst/>
          </a:prstGeom>
          <a:noFill/>
          <a:ln>
            <a:noFill/>
          </a:ln>
        </p:spPr>
        <p:txBody>
          <a:bodyPr spcFirstLastPara="1" wrap="square" lIns="91425" tIns="91425" rIns="91425" bIns="91425" anchor="t" anchorCtr="0">
            <a:spAutoFit/>
          </a:bodyPr>
          <a:lstStyle/>
          <a:p>
            <a:pPr marL="0" lvl="0" indent="457200" algn="l" rtl="0">
              <a:lnSpc>
                <a:spcPct val="150000"/>
              </a:lnSpc>
              <a:spcBef>
                <a:spcPts val="0"/>
              </a:spcBef>
              <a:spcAft>
                <a:spcPts val="0"/>
              </a:spcAft>
              <a:buNone/>
            </a:pPr>
            <a:r>
              <a:rPr lang="fr" sz="1050" u="sng">
                <a:solidFill>
                  <a:schemeClr val="dk1"/>
                </a:solidFill>
                <a:latin typeface="Roboto"/>
                <a:ea typeface="Roboto"/>
                <a:cs typeface="Roboto"/>
                <a:sym typeface="Roboto"/>
              </a:rPr>
              <a:t>VGG-16 est une version du réseau de neurones convolutif VGG-Net</a:t>
            </a:r>
            <a:endParaRPr sz="1050" u="sng">
              <a:solidFill>
                <a:schemeClr val="dk1"/>
              </a:solidFill>
              <a:latin typeface="Roboto"/>
              <a:ea typeface="Roboto"/>
              <a:cs typeface="Roboto"/>
              <a:sym typeface="Roboto"/>
            </a:endParaRPr>
          </a:p>
          <a:p>
            <a:pPr marL="457200" lvl="0" indent="-295275" algn="l" rtl="0">
              <a:lnSpc>
                <a:spcPct val="135714"/>
              </a:lnSpc>
              <a:spcBef>
                <a:spcPts val="0"/>
              </a:spcBef>
              <a:spcAft>
                <a:spcPts val="0"/>
              </a:spcAft>
              <a:buClr>
                <a:schemeClr val="dk1"/>
              </a:buClr>
              <a:buSzPts val="1050"/>
              <a:buFont typeface="Roboto"/>
              <a:buChar char="●"/>
            </a:pPr>
            <a:r>
              <a:rPr lang="fr" sz="1050">
                <a:solidFill>
                  <a:schemeClr val="dk1"/>
                </a:solidFill>
                <a:latin typeface="Roboto"/>
                <a:ea typeface="Roboto"/>
                <a:cs typeface="Roboto"/>
                <a:sym typeface="Roboto"/>
              </a:rPr>
              <a:t>VGG-16 est constitué de plusieurs couches, dont 13 couches de convolution et 3 fully-connected :</a:t>
            </a:r>
            <a:endParaRPr sz="1050">
              <a:solidFill>
                <a:schemeClr val="dk1"/>
              </a:solidFill>
              <a:latin typeface="Roboto"/>
              <a:ea typeface="Roboto"/>
              <a:cs typeface="Roboto"/>
              <a:sym typeface="Roboto"/>
            </a:endParaRPr>
          </a:p>
          <a:p>
            <a:pPr marL="457200" lvl="0" indent="-295275" algn="l" rtl="0">
              <a:lnSpc>
                <a:spcPct val="135714"/>
              </a:lnSpc>
              <a:spcBef>
                <a:spcPts val="0"/>
              </a:spcBef>
              <a:spcAft>
                <a:spcPts val="0"/>
              </a:spcAft>
              <a:buClr>
                <a:schemeClr val="dk1"/>
              </a:buClr>
              <a:buSzPts val="1050"/>
              <a:buFont typeface="Roboto"/>
              <a:buChar char="●"/>
            </a:pPr>
            <a:r>
              <a:rPr lang="fr" sz="1050">
                <a:solidFill>
                  <a:schemeClr val="dk1"/>
                </a:solidFill>
                <a:latin typeface="Roboto"/>
                <a:ea typeface="Roboto"/>
                <a:cs typeface="Roboto"/>
                <a:sym typeface="Roboto"/>
              </a:rPr>
              <a:t>Il prend en entrée une image en couleurs de taille 224  × 224 px et la classifié dans une des 1000 classes :</a:t>
            </a:r>
            <a:endParaRPr sz="1050">
              <a:solidFill>
                <a:schemeClr val="dk1"/>
              </a:solidFill>
              <a:latin typeface="Roboto"/>
              <a:ea typeface="Roboto"/>
              <a:cs typeface="Roboto"/>
              <a:sym typeface="Roboto"/>
            </a:endParaRPr>
          </a:p>
          <a:p>
            <a:pPr marL="914400" lvl="1" indent="-295275" algn="l" rtl="0">
              <a:lnSpc>
                <a:spcPct val="135714"/>
              </a:lnSpc>
              <a:spcBef>
                <a:spcPts val="0"/>
              </a:spcBef>
              <a:spcAft>
                <a:spcPts val="0"/>
              </a:spcAft>
              <a:buClr>
                <a:schemeClr val="dk1"/>
              </a:buClr>
              <a:buSzPts val="1050"/>
              <a:buFont typeface="Roboto"/>
              <a:buChar char="○"/>
            </a:pPr>
            <a:r>
              <a:rPr lang="fr" sz="1050">
                <a:solidFill>
                  <a:schemeClr val="dk1"/>
                </a:solidFill>
                <a:latin typeface="Roboto"/>
                <a:ea typeface="Roboto"/>
                <a:cs typeface="Roboto"/>
                <a:sym typeface="Roboto"/>
              </a:rPr>
              <a:t>Il renvoie donc un vecteur de taille [1,7] qui contient les probabilités d'appartenance à chacune des classes. </a:t>
            </a:r>
            <a:endParaRPr/>
          </a:p>
        </p:txBody>
      </p:sp>
      <p:sp>
        <p:nvSpPr>
          <p:cNvPr id="304" name="Google Shape;304;p36"/>
          <p:cNvSpPr txBox="1"/>
          <p:nvPr/>
        </p:nvSpPr>
        <p:spPr>
          <a:xfrm>
            <a:off x="5902500" y="636725"/>
            <a:ext cx="3140100" cy="3994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fr" sz="550">
                <a:solidFill>
                  <a:schemeClr val="dk1"/>
                </a:solidFill>
                <a:latin typeface="Courier New"/>
                <a:ea typeface="Courier New"/>
                <a:cs typeface="Courier New"/>
                <a:sym typeface="Courier New"/>
              </a:rPr>
              <a:t>Model: "vgg16"</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Layer (type)                 Output Shape              Param #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input_1 (InputLayer)         [(None, None, None, 3)]   0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block1_conv1 (Conv2D)        (None, None, None, 64)    1792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block1_conv2 (Conv2D)        (None, None, None, 64)    36928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block1_pool (MaxPooling2D)   (None, None, None, 64)    0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block2_conv1 (Conv2D)        (None, None, None, 128)   73856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block2_conv2 (Conv2D)        (None, None, None, 128)   147584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block2_pool (MaxPooling2D)   (None, None, None, 128)   0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block3_conv1 (Conv2D)        (None, None, None, 256)   295168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block3_conv2 (Conv2D)        (None, None, None, 256)   590080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block3_conv3 (Conv2D)        (None, None, None, 256)   590080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block3_pool (MaxPooling2D)   (None, None, None, 256)   0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block4_conv1 (Conv2D)        (None, None, None, 512)   1180160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block4_conv2 (Conv2D)        (None, None, None, 512)   2359808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block4_conv3 (Conv2D)        (None, None, None, 512)   2359808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block4_pool (MaxPooling2D)   (None, None, None, 512)   0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block5_conv1 (Conv2D)        (None, None, None, 512)   2359808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block5_conv2 (Conv2D)        (None, None, None, 512)   2359808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block5_conv3 (Conv2D)        (None, None, None, 512)   2359808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_________________________________________________________________</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block5_pool (MaxPooling2D)   (None, None, None, 512)   0         </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Total params: 14,714,688</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Trainable params: 14,714,688</a:t>
            </a:r>
            <a:endParaRPr sz="550">
              <a:solidFill>
                <a:schemeClr val="dk1"/>
              </a:solidFill>
              <a:latin typeface="Courier New"/>
              <a:ea typeface="Courier New"/>
              <a:cs typeface="Courier New"/>
              <a:sym typeface="Courier New"/>
            </a:endParaRPr>
          </a:p>
          <a:p>
            <a:pPr marL="0" lvl="0" indent="0" algn="l" rtl="0">
              <a:spcBef>
                <a:spcPts val="0"/>
              </a:spcBef>
              <a:spcAft>
                <a:spcPts val="0"/>
              </a:spcAft>
              <a:buNone/>
            </a:pPr>
            <a:r>
              <a:rPr lang="fr" sz="550">
                <a:solidFill>
                  <a:schemeClr val="dk1"/>
                </a:solidFill>
                <a:latin typeface="Courier New"/>
                <a:ea typeface="Courier New"/>
                <a:cs typeface="Courier New"/>
                <a:sym typeface="Courier New"/>
              </a:rPr>
              <a:t>Non-trainable params: 0</a:t>
            </a:r>
            <a:endParaRPr sz="9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pic>
        <p:nvPicPr>
          <p:cNvPr id="309" name="Google Shape;309;p37"/>
          <p:cNvPicPr preferRelativeResize="0"/>
          <p:nvPr/>
        </p:nvPicPr>
        <p:blipFill>
          <a:blip r:embed="rId3">
            <a:alphaModFix/>
          </a:blip>
          <a:stretch>
            <a:fillRect/>
          </a:stretch>
        </p:blipFill>
        <p:spPr>
          <a:xfrm>
            <a:off x="571184" y="641211"/>
            <a:ext cx="3984331" cy="2023385"/>
          </a:xfrm>
          <a:prstGeom prst="rect">
            <a:avLst/>
          </a:prstGeom>
          <a:noFill/>
          <a:ln>
            <a:noFill/>
          </a:ln>
        </p:spPr>
      </p:pic>
      <p:sp>
        <p:nvSpPr>
          <p:cNvPr id="310" name="Google Shape;310;p37"/>
          <p:cNvSpPr txBox="1"/>
          <p:nvPr/>
        </p:nvSpPr>
        <p:spPr>
          <a:xfrm>
            <a:off x="316525" y="108375"/>
            <a:ext cx="85383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VGG16 - Réduction des dimensions et qualité de la prediction</a:t>
            </a:r>
            <a:endParaRPr sz="2300" b="1">
              <a:solidFill>
                <a:srgbClr val="0A26CA"/>
              </a:solidFill>
              <a:latin typeface="Roboto"/>
              <a:ea typeface="Roboto"/>
              <a:cs typeface="Roboto"/>
              <a:sym typeface="Roboto"/>
            </a:endParaRPr>
          </a:p>
        </p:txBody>
      </p:sp>
      <p:pic>
        <p:nvPicPr>
          <p:cNvPr id="311" name="Google Shape;311;p37"/>
          <p:cNvPicPr preferRelativeResize="0"/>
          <p:nvPr/>
        </p:nvPicPr>
        <p:blipFill>
          <a:blip r:embed="rId4">
            <a:alphaModFix/>
          </a:blip>
          <a:stretch>
            <a:fillRect/>
          </a:stretch>
        </p:blipFill>
        <p:spPr>
          <a:xfrm>
            <a:off x="3060750" y="3129424"/>
            <a:ext cx="2334861" cy="1597600"/>
          </a:xfrm>
          <a:prstGeom prst="rect">
            <a:avLst/>
          </a:prstGeom>
          <a:noFill/>
          <a:ln>
            <a:noFill/>
          </a:ln>
        </p:spPr>
      </p:pic>
      <p:pic>
        <p:nvPicPr>
          <p:cNvPr id="312" name="Google Shape;312;p37"/>
          <p:cNvPicPr preferRelativeResize="0"/>
          <p:nvPr/>
        </p:nvPicPr>
        <p:blipFill>
          <a:blip r:embed="rId5">
            <a:alphaModFix/>
          </a:blip>
          <a:stretch>
            <a:fillRect/>
          </a:stretch>
        </p:blipFill>
        <p:spPr>
          <a:xfrm>
            <a:off x="5629535" y="3129428"/>
            <a:ext cx="3149439" cy="1597595"/>
          </a:xfrm>
          <a:prstGeom prst="rect">
            <a:avLst/>
          </a:prstGeom>
          <a:noFill/>
          <a:ln>
            <a:noFill/>
          </a:ln>
        </p:spPr>
      </p:pic>
      <p:grpSp>
        <p:nvGrpSpPr>
          <p:cNvPr id="313" name="Google Shape;313;p37"/>
          <p:cNvGrpSpPr/>
          <p:nvPr/>
        </p:nvGrpSpPr>
        <p:grpSpPr>
          <a:xfrm>
            <a:off x="5361827" y="670128"/>
            <a:ext cx="3091944" cy="2020999"/>
            <a:chOff x="4980827" y="670128"/>
            <a:chExt cx="3091944" cy="2020999"/>
          </a:xfrm>
        </p:grpSpPr>
        <p:pic>
          <p:nvPicPr>
            <p:cNvPr id="314" name="Google Shape;314;p37"/>
            <p:cNvPicPr preferRelativeResize="0"/>
            <p:nvPr/>
          </p:nvPicPr>
          <p:blipFill>
            <a:blip r:embed="rId6">
              <a:alphaModFix/>
            </a:blip>
            <a:stretch>
              <a:fillRect/>
            </a:stretch>
          </p:blipFill>
          <p:spPr>
            <a:xfrm>
              <a:off x="4980827" y="670128"/>
              <a:ext cx="2476577" cy="1256942"/>
            </a:xfrm>
            <a:prstGeom prst="rect">
              <a:avLst/>
            </a:prstGeom>
            <a:noFill/>
            <a:ln>
              <a:noFill/>
            </a:ln>
          </p:spPr>
        </p:pic>
        <p:sp>
          <p:nvSpPr>
            <p:cNvPr id="315" name="Google Shape;315;p37"/>
            <p:cNvSpPr txBox="1"/>
            <p:nvPr/>
          </p:nvSpPr>
          <p:spPr>
            <a:xfrm>
              <a:off x="5418071" y="2054181"/>
              <a:ext cx="2654700" cy="34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50">
                  <a:solidFill>
                    <a:schemeClr val="dk1"/>
                  </a:solidFill>
                  <a:latin typeface="Roboto"/>
                  <a:ea typeface="Roboto"/>
                  <a:cs typeface="Roboto"/>
                  <a:sym typeface="Roboto"/>
                </a:rPr>
                <a:t>'Précision: 57.71%'</a:t>
              </a:r>
              <a:endParaRPr>
                <a:solidFill>
                  <a:schemeClr val="dk1"/>
                </a:solidFill>
                <a:latin typeface="Roboto"/>
                <a:ea typeface="Roboto"/>
                <a:cs typeface="Roboto"/>
                <a:sym typeface="Roboto"/>
              </a:endParaRPr>
            </a:p>
          </p:txBody>
        </p:sp>
        <p:sp>
          <p:nvSpPr>
            <p:cNvPr id="316" name="Google Shape;316;p37"/>
            <p:cNvSpPr txBox="1"/>
            <p:nvPr/>
          </p:nvSpPr>
          <p:spPr>
            <a:xfrm>
              <a:off x="5418071" y="2344927"/>
              <a:ext cx="2654700" cy="34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50">
                  <a:solidFill>
                    <a:schemeClr val="dk1"/>
                  </a:solidFill>
                  <a:latin typeface="Roboto"/>
                  <a:ea typeface="Roboto"/>
                  <a:cs typeface="Roboto"/>
                  <a:sym typeface="Roboto"/>
                </a:rPr>
                <a:t>"Nombre d'erreurs : 444"</a:t>
              </a:r>
              <a:endParaRPr>
                <a:solidFill>
                  <a:schemeClr val="dk1"/>
                </a:solidFill>
                <a:latin typeface="Roboto"/>
                <a:ea typeface="Roboto"/>
                <a:cs typeface="Roboto"/>
                <a:sym typeface="Roboto"/>
              </a:endParaRPr>
            </a:p>
          </p:txBody>
        </p:sp>
        <p:sp>
          <p:nvSpPr>
            <p:cNvPr id="317" name="Google Shape;317;p37"/>
            <p:cNvSpPr/>
            <p:nvPr/>
          </p:nvSpPr>
          <p:spPr>
            <a:xfrm>
              <a:off x="5008975" y="2168175"/>
              <a:ext cx="229500" cy="102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7"/>
            <p:cNvSpPr/>
            <p:nvPr/>
          </p:nvSpPr>
          <p:spPr>
            <a:xfrm>
              <a:off x="5008975" y="2472975"/>
              <a:ext cx="229500" cy="102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9" name="Google Shape;319;p37"/>
          <p:cNvPicPr preferRelativeResize="0"/>
          <p:nvPr/>
        </p:nvPicPr>
        <p:blipFill>
          <a:blip r:embed="rId7">
            <a:alphaModFix/>
          </a:blip>
          <a:stretch>
            <a:fillRect/>
          </a:stretch>
        </p:blipFill>
        <p:spPr>
          <a:xfrm>
            <a:off x="396345" y="3129425"/>
            <a:ext cx="2430505" cy="15976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8"/>
          <p:cNvSpPr txBox="1"/>
          <p:nvPr/>
        </p:nvSpPr>
        <p:spPr>
          <a:xfrm>
            <a:off x="83100" y="64025"/>
            <a:ext cx="51477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20" b="1">
                <a:solidFill>
                  <a:srgbClr val="0A26CA"/>
                </a:solidFill>
                <a:latin typeface="Roboto"/>
                <a:ea typeface="Roboto"/>
                <a:cs typeface="Roboto"/>
                <a:sym typeface="Roboto"/>
              </a:rPr>
              <a:t>Conclusions</a:t>
            </a:r>
            <a:endParaRPr sz="2320" b="1">
              <a:solidFill>
                <a:srgbClr val="0A26CA"/>
              </a:solidFill>
              <a:latin typeface="Roboto"/>
              <a:ea typeface="Roboto"/>
              <a:cs typeface="Roboto"/>
              <a:sym typeface="Roboto"/>
            </a:endParaRPr>
          </a:p>
        </p:txBody>
      </p:sp>
      <p:sp>
        <p:nvSpPr>
          <p:cNvPr id="325" name="Google Shape;325;p38"/>
          <p:cNvSpPr txBox="1"/>
          <p:nvPr/>
        </p:nvSpPr>
        <p:spPr>
          <a:xfrm>
            <a:off x="272700" y="827200"/>
            <a:ext cx="8024700" cy="371483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fr" sz="1200" u="sng" dirty="0">
                <a:latin typeface="Roboto"/>
                <a:ea typeface="Roboto"/>
                <a:cs typeface="Roboto"/>
                <a:sym typeface="Roboto"/>
              </a:rPr>
              <a:t>La catégorisation automatique est-elle possible ?</a:t>
            </a:r>
            <a:endParaRPr sz="1200" u="sng" dirty="0">
              <a:latin typeface="Roboto"/>
              <a:ea typeface="Roboto"/>
              <a:cs typeface="Roboto"/>
              <a:sym typeface="Roboto"/>
            </a:endParaRPr>
          </a:p>
          <a:p>
            <a:pPr marL="457200" lvl="0" indent="-304800" algn="l" rtl="0">
              <a:lnSpc>
                <a:spcPct val="115000"/>
              </a:lnSpc>
              <a:spcBef>
                <a:spcPts val="1200"/>
              </a:spcBef>
              <a:spcAft>
                <a:spcPts val="0"/>
              </a:spcAft>
              <a:buSzPts val="1200"/>
              <a:buFont typeface="Roboto"/>
              <a:buChar char="●"/>
            </a:pPr>
            <a:r>
              <a:rPr lang="fr" sz="1200" dirty="0">
                <a:latin typeface="Roboto"/>
                <a:ea typeface="Roboto"/>
                <a:cs typeface="Roboto"/>
                <a:sym typeface="Roboto"/>
              </a:rPr>
              <a:t>Il est possible de catégoriser automatiquement les produits dans les 7 catégories principales, mais certaines catégories sont moins évidentes à catégoriser que d’autres</a:t>
            </a:r>
            <a:endParaRPr sz="1200" dirty="0">
              <a:latin typeface="Roboto"/>
              <a:ea typeface="Roboto"/>
              <a:cs typeface="Roboto"/>
              <a:sym typeface="Roboto"/>
            </a:endParaRPr>
          </a:p>
          <a:p>
            <a:pPr marL="457200" lvl="0" indent="-304800" algn="l" rtl="0">
              <a:lnSpc>
                <a:spcPct val="115000"/>
              </a:lnSpc>
              <a:spcBef>
                <a:spcPts val="0"/>
              </a:spcBef>
              <a:spcAft>
                <a:spcPts val="0"/>
              </a:spcAft>
              <a:buSzPts val="1200"/>
              <a:buFont typeface="Roboto"/>
              <a:buChar char="●"/>
            </a:pPr>
            <a:r>
              <a:rPr lang="fr" sz="1200" dirty="0">
                <a:latin typeface="Roboto"/>
                <a:ea typeface="Roboto"/>
                <a:cs typeface="Roboto"/>
                <a:sym typeface="Roboto"/>
              </a:rPr>
              <a:t>On pourrait imaginer un système de recommandation plutôt qu’un système de catégorisation automatique</a:t>
            </a:r>
            <a:endParaRPr sz="1200" dirty="0">
              <a:latin typeface="Roboto"/>
              <a:ea typeface="Roboto"/>
              <a:cs typeface="Roboto"/>
              <a:sym typeface="Roboto"/>
            </a:endParaRPr>
          </a:p>
          <a:p>
            <a:pPr marL="914400" lvl="0" indent="0" algn="l" rtl="0">
              <a:lnSpc>
                <a:spcPct val="115000"/>
              </a:lnSpc>
              <a:spcBef>
                <a:spcPts val="1200"/>
              </a:spcBef>
              <a:spcAft>
                <a:spcPts val="0"/>
              </a:spcAft>
              <a:buNone/>
            </a:pPr>
            <a:endParaRPr sz="1200" dirty="0">
              <a:latin typeface="Roboto"/>
              <a:ea typeface="Roboto"/>
              <a:cs typeface="Roboto"/>
              <a:sym typeface="Roboto"/>
            </a:endParaRPr>
          </a:p>
          <a:p>
            <a:pPr marL="0" lvl="0" indent="0" algn="l" rtl="0">
              <a:lnSpc>
                <a:spcPct val="115000"/>
              </a:lnSpc>
              <a:spcBef>
                <a:spcPts val="1200"/>
              </a:spcBef>
              <a:spcAft>
                <a:spcPts val="0"/>
              </a:spcAft>
              <a:buNone/>
            </a:pPr>
            <a:r>
              <a:rPr lang="fr" sz="1200" u="sng" dirty="0">
                <a:latin typeface="Roboto"/>
                <a:ea typeface="Roboto"/>
                <a:cs typeface="Roboto"/>
                <a:sym typeface="Roboto"/>
              </a:rPr>
              <a:t>Comment améliorer la qualité des résultats ?</a:t>
            </a:r>
            <a:endParaRPr sz="1200" u="sng" dirty="0">
              <a:latin typeface="Roboto"/>
              <a:ea typeface="Roboto"/>
              <a:cs typeface="Roboto"/>
              <a:sym typeface="Roboto"/>
            </a:endParaRPr>
          </a:p>
          <a:p>
            <a:pPr marL="457200" lvl="0" indent="-304800" algn="l" rtl="0">
              <a:lnSpc>
                <a:spcPct val="115000"/>
              </a:lnSpc>
              <a:spcBef>
                <a:spcPts val="1200"/>
              </a:spcBef>
              <a:spcAft>
                <a:spcPts val="0"/>
              </a:spcAft>
              <a:buSzPts val="1200"/>
              <a:buFont typeface="Roboto"/>
              <a:buChar char="●"/>
            </a:pPr>
            <a:r>
              <a:rPr lang="fr" sz="1200" dirty="0">
                <a:latin typeface="Roboto"/>
                <a:ea typeface="Roboto"/>
                <a:cs typeface="Roboto"/>
                <a:sym typeface="Roboto"/>
              </a:rPr>
              <a:t>Nous recommandons d’inciter les vendeurs à améliorer la qualité des descriptions ainsi que celle des images, cela permettra de plus d'améliorer la qualité de notre </a:t>
            </a:r>
            <a:r>
              <a:rPr lang="fr" sz="1200" dirty="0" err="1">
                <a:latin typeface="Roboto"/>
                <a:ea typeface="Roboto"/>
                <a:cs typeface="Roboto"/>
                <a:sym typeface="Roboto"/>
              </a:rPr>
              <a:t>dataset</a:t>
            </a:r>
            <a:r>
              <a:rPr lang="fr" sz="1200" dirty="0">
                <a:latin typeface="Roboto"/>
                <a:ea typeface="Roboto"/>
                <a:cs typeface="Roboto"/>
                <a:sym typeface="Roboto"/>
              </a:rPr>
              <a:t> d'entraînement et ainsi améliorer nos recommandations</a:t>
            </a:r>
            <a:endParaRPr sz="1200" dirty="0">
              <a:latin typeface="Roboto"/>
              <a:ea typeface="Roboto"/>
              <a:cs typeface="Roboto"/>
              <a:sym typeface="Roboto"/>
            </a:endParaRPr>
          </a:p>
          <a:p>
            <a:pPr marL="457200" lvl="0" indent="-304800" algn="l" rtl="0">
              <a:lnSpc>
                <a:spcPct val="115000"/>
              </a:lnSpc>
              <a:spcBef>
                <a:spcPts val="0"/>
              </a:spcBef>
              <a:spcAft>
                <a:spcPts val="0"/>
              </a:spcAft>
              <a:buSzPts val="1200"/>
              <a:buFont typeface="Roboto"/>
              <a:buChar char="●"/>
            </a:pPr>
            <a:r>
              <a:rPr lang="fr" sz="1200">
                <a:latin typeface="Roboto"/>
                <a:ea typeface="Roboto"/>
                <a:cs typeface="Roboto"/>
                <a:sym typeface="Roboto"/>
              </a:rPr>
              <a:t>Il pourrait être bénéfique de demander plusieurs images par produits si le taux de certitude du modèle est faible</a:t>
            </a:r>
            <a:endParaRPr sz="1200" dirty="0">
              <a:latin typeface="Roboto"/>
              <a:ea typeface="Roboto"/>
              <a:cs typeface="Roboto"/>
              <a:sym typeface="Roboto"/>
            </a:endParaRPr>
          </a:p>
          <a:p>
            <a:pPr marL="457200" lvl="0" indent="-304800" algn="l" rtl="0">
              <a:lnSpc>
                <a:spcPct val="115000"/>
              </a:lnSpc>
              <a:spcBef>
                <a:spcPts val="0"/>
              </a:spcBef>
              <a:spcAft>
                <a:spcPts val="0"/>
              </a:spcAft>
              <a:buSzPts val="1200"/>
              <a:buFont typeface="Roboto"/>
              <a:buChar char="●"/>
            </a:pPr>
            <a:r>
              <a:rPr lang="fr" sz="1200" dirty="0">
                <a:solidFill>
                  <a:schemeClr val="dk1"/>
                </a:solidFill>
                <a:latin typeface="Roboto"/>
                <a:ea typeface="Roboto"/>
                <a:cs typeface="Roboto"/>
                <a:sym typeface="Roboto"/>
              </a:rPr>
              <a:t>Il sera conseillé de privilégier une méthode combinée (image + texte) afin d'optimiser la fiabilité du modèle et ainsi de la recommandation au vendeur</a:t>
            </a:r>
            <a:endParaRPr sz="1200" dirty="0">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9"/>
          <p:cNvSpPr txBox="1"/>
          <p:nvPr/>
        </p:nvSpPr>
        <p:spPr>
          <a:xfrm>
            <a:off x="83100" y="64025"/>
            <a:ext cx="51477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20" b="1">
                <a:solidFill>
                  <a:srgbClr val="0A26CA"/>
                </a:solidFill>
                <a:latin typeface="Roboto"/>
                <a:ea typeface="Roboto"/>
                <a:cs typeface="Roboto"/>
                <a:sym typeface="Roboto"/>
              </a:rPr>
              <a:t>Bibliographie</a:t>
            </a:r>
            <a:endParaRPr sz="2320" b="1">
              <a:solidFill>
                <a:srgbClr val="0A26CA"/>
              </a:solidFill>
              <a:latin typeface="Roboto"/>
              <a:ea typeface="Roboto"/>
              <a:cs typeface="Roboto"/>
              <a:sym typeface="Roboto"/>
            </a:endParaRPr>
          </a:p>
        </p:txBody>
      </p:sp>
      <p:sp>
        <p:nvSpPr>
          <p:cNvPr id="331" name="Google Shape;331;p39"/>
          <p:cNvSpPr txBox="1"/>
          <p:nvPr/>
        </p:nvSpPr>
        <p:spPr>
          <a:xfrm>
            <a:off x="577500" y="1055800"/>
            <a:ext cx="8332500" cy="41499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1200"/>
              </a:spcBef>
              <a:spcAft>
                <a:spcPts val="0"/>
              </a:spcAft>
              <a:buSzPts val="1200"/>
              <a:buFont typeface="Roboto"/>
              <a:buChar char="●"/>
            </a:pPr>
            <a:r>
              <a:rPr lang="fr" sz="1200">
                <a:latin typeface="Roboto"/>
                <a:ea typeface="Roboto"/>
                <a:cs typeface="Roboto"/>
                <a:sym typeface="Roboto"/>
              </a:rPr>
              <a:t>Chaudhary, Mukesh. “TF-IDF Vectorizer Scikit-Learn.” Medium. Medium, January 28, 2021. https://medium.com/@cmukesh8688/tf-idf-vectorizer-scikit-learn-dbc0244a911a. </a:t>
            </a:r>
            <a:endParaRPr sz="1200">
              <a:latin typeface="Roboto"/>
              <a:ea typeface="Roboto"/>
              <a:cs typeface="Roboto"/>
              <a:sym typeface="Roboto"/>
            </a:endParaRPr>
          </a:p>
          <a:p>
            <a:pPr marL="457200" lvl="0" indent="0" algn="l" rtl="0">
              <a:lnSpc>
                <a:spcPct val="115000"/>
              </a:lnSpc>
              <a:spcBef>
                <a:spcPts val="1200"/>
              </a:spcBef>
              <a:spcAft>
                <a:spcPts val="0"/>
              </a:spcAft>
              <a:buNone/>
            </a:pPr>
            <a:endParaRPr sz="1200">
              <a:latin typeface="Roboto"/>
              <a:ea typeface="Roboto"/>
              <a:cs typeface="Roboto"/>
              <a:sym typeface="Roboto"/>
            </a:endParaRPr>
          </a:p>
          <a:p>
            <a:pPr marL="457200" lvl="0" indent="-304800" algn="l" rtl="0">
              <a:lnSpc>
                <a:spcPct val="115000"/>
              </a:lnSpc>
              <a:spcBef>
                <a:spcPts val="1200"/>
              </a:spcBef>
              <a:spcAft>
                <a:spcPts val="0"/>
              </a:spcAft>
              <a:buSzPts val="1200"/>
              <a:buFont typeface="Roboto"/>
              <a:buChar char="●"/>
            </a:pPr>
            <a:r>
              <a:rPr lang="fr" sz="1200">
                <a:latin typeface="Roboto"/>
                <a:ea typeface="Roboto"/>
                <a:cs typeface="Roboto"/>
                <a:sym typeface="Roboto"/>
              </a:rPr>
              <a:t>Kulshrestha, Ria. “Latent Dirichlet Allocation(Lda).” Medium. Towards Data Science, September 28, 2020. https://towardsdatascience.com/latent-dirichlet-allocation-lda-9d1cd064ffa2. </a:t>
            </a:r>
            <a:endParaRPr sz="1200">
              <a:latin typeface="Roboto"/>
              <a:ea typeface="Roboto"/>
              <a:cs typeface="Roboto"/>
              <a:sym typeface="Roboto"/>
            </a:endParaRPr>
          </a:p>
          <a:p>
            <a:pPr marL="457200" marR="0" lvl="0" indent="0" algn="l" rtl="0">
              <a:lnSpc>
                <a:spcPct val="115000"/>
              </a:lnSpc>
              <a:spcBef>
                <a:spcPts val="1200"/>
              </a:spcBef>
              <a:spcAft>
                <a:spcPts val="0"/>
              </a:spcAft>
              <a:buNone/>
            </a:pPr>
            <a:endParaRPr sz="1200">
              <a:latin typeface="Roboto"/>
              <a:ea typeface="Roboto"/>
              <a:cs typeface="Roboto"/>
              <a:sym typeface="Roboto"/>
            </a:endParaRPr>
          </a:p>
          <a:p>
            <a:pPr marL="457200" marR="0" lvl="0" indent="-304800" algn="l" rtl="0">
              <a:lnSpc>
                <a:spcPct val="115000"/>
              </a:lnSpc>
              <a:spcBef>
                <a:spcPts val="1200"/>
              </a:spcBef>
              <a:spcAft>
                <a:spcPts val="0"/>
              </a:spcAft>
              <a:buSzPts val="1200"/>
              <a:buFont typeface="Roboto"/>
              <a:buChar char="●"/>
            </a:pPr>
            <a:r>
              <a:rPr lang="fr" sz="1200">
                <a:latin typeface="Roboto"/>
                <a:ea typeface="Roboto"/>
                <a:cs typeface="Roboto"/>
                <a:sym typeface="Roboto"/>
              </a:rPr>
              <a:t>Real Python. “Natural Language Processing with Python's NLTK Package.” Real Python. Real Python, April 21, 2021. </a:t>
            </a:r>
            <a:r>
              <a:rPr lang="fr" sz="1200">
                <a:uFill>
                  <a:noFill/>
                </a:uFill>
                <a:latin typeface="Roboto"/>
                <a:ea typeface="Roboto"/>
                <a:cs typeface="Roboto"/>
                <a:sym typeface="Roboto"/>
                <a:hlinkClick r:id="rId3"/>
              </a:rPr>
              <a:t>https://realpython.com/nltk-nlp-python/</a:t>
            </a:r>
            <a:r>
              <a:rPr lang="fr" sz="1200">
                <a:latin typeface="Roboto"/>
                <a:ea typeface="Roboto"/>
                <a:cs typeface="Roboto"/>
                <a:sym typeface="Roboto"/>
              </a:rPr>
              <a:t>.</a:t>
            </a:r>
            <a:endParaRPr sz="1200">
              <a:latin typeface="Roboto"/>
              <a:ea typeface="Roboto"/>
              <a:cs typeface="Roboto"/>
              <a:sym typeface="Roboto"/>
            </a:endParaRPr>
          </a:p>
          <a:p>
            <a:pPr marL="457200" marR="0" lvl="0" indent="0" algn="l" rtl="0">
              <a:lnSpc>
                <a:spcPct val="115000"/>
              </a:lnSpc>
              <a:spcBef>
                <a:spcPts val="1200"/>
              </a:spcBef>
              <a:spcAft>
                <a:spcPts val="0"/>
              </a:spcAft>
              <a:buNone/>
            </a:pPr>
            <a:endParaRPr sz="1200">
              <a:latin typeface="Roboto"/>
              <a:ea typeface="Roboto"/>
              <a:cs typeface="Roboto"/>
              <a:sym typeface="Roboto"/>
            </a:endParaRPr>
          </a:p>
          <a:p>
            <a:pPr marL="457200" lvl="0" indent="-304800" algn="l" rtl="0">
              <a:lnSpc>
                <a:spcPct val="115000"/>
              </a:lnSpc>
              <a:spcBef>
                <a:spcPts val="1200"/>
              </a:spcBef>
              <a:spcAft>
                <a:spcPts val="0"/>
              </a:spcAft>
              <a:buSzPts val="1200"/>
              <a:buFont typeface="Roboto"/>
              <a:buChar char="●"/>
            </a:pPr>
            <a:r>
              <a:rPr lang="fr" sz="1200">
                <a:latin typeface="Roboto"/>
                <a:ea typeface="Roboto"/>
                <a:cs typeface="Roboto"/>
                <a:sym typeface="Roboto"/>
              </a:rPr>
              <a:t>“Convolutional Neural Networks Cheatsheet Star.” CS 230 - Convolutional Neural Networks Cheatsheet. https://stanford.edu/~shervine/teaching/cs-230/cheatsheet-convolutional-neural-networks. </a:t>
            </a:r>
            <a:endParaRPr sz="1200">
              <a:latin typeface="Roboto"/>
              <a:ea typeface="Roboto"/>
              <a:cs typeface="Roboto"/>
              <a:sym typeface="Roboto"/>
            </a:endParaRPr>
          </a:p>
          <a:p>
            <a:pPr marL="457200" lvl="0" indent="0" algn="l" rtl="0">
              <a:lnSpc>
                <a:spcPct val="115000"/>
              </a:lnSpc>
              <a:spcBef>
                <a:spcPts val="1200"/>
              </a:spcBef>
              <a:spcAft>
                <a:spcPts val="0"/>
              </a:spcAft>
              <a:buNone/>
            </a:pPr>
            <a:endParaRPr sz="1200">
              <a:latin typeface="Roboto"/>
              <a:ea typeface="Roboto"/>
              <a:cs typeface="Roboto"/>
              <a:sym typeface="Roboto"/>
            </a:endParaRPr>
          </a:p>
          <a:p>
            <a:pPr marL="457200" lvl="0" indent="0" algn="l" rtl="0">
              <a:lnSpc>
                <a:spcPct val="115000"/>
              </a:lnSpc>
              <a:spcBef>
                <a:spcPts val="1200"/>
              </a:spcBef>
              <a:spcAft>
                <a:spcPts val="1200"/>
              </a:spcAft>
              <a:buNone/>
            </a:pPr>
            <a:endParaRPr sz="1200">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0"/>
          <p:cNvSpPr txBox="1"/>
          <p:nvPr/>
        </p:nvSpPr>
        <p:spPr>
          <a:xfrm>
            <a:off x="1039350" y="1852950"/>
            <a:ext cx="67071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3200">
                <a:solidFill>
                  <a:srgbClr val="0A26CA"/>
                </a:solidFill>
                <a:latin typeface="Old Standard TT"/>
                <a:ea typeface="Old Standard TT"/>
                <a:cs typeface="Old Standard TT"/>
                <a:sym typeface="Old Standard TT"/>
              </a:rPr>
              <a:t>ANNEXES</a:t>
            </a:r>
            <a:endParaRPr sz="3200">
              <a:solidFill>
                <a:srgbClr val="0A26CA"/>
              </a:solidFill>
              <a:latin typeface="Old Standard TT"/>
              <a:ea typeface="Old Standard TT"/>
              <a:cs typeface="Old Standard TT"/>
              <a:sym typeface="Old Standard T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1"/>
          <p:cNvSpPr txBox="1"/>
          <p:nvPr/>
        </p:nvSpPr>
        <p:spPr>
          <a:xfrm>
            <a:off x="83100" y="64025"/>
            <a:ext cx="7505700" cy="8856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Etape 2 - Extraction des caractéristiques (topic LDA)</a:t>
            </a:r>
            <a:endParaRPr sz="2320" b="1">
              <a:solidFill>
                <a:srgbClr val="0A26CA"/>
              </a:solidFill>
              <a:latin typeface="Roboto"/>
              <a:ea typeface="Roboto"/>
              <a:cs typeface="Roboto"/>
              <a:sym typeface="Roboto"/>
            </a:endParaRPr>
          </a:p>
        </p:txBody>
      </p:sp>
      <p:grpSp>
        <p:nvGrpSpPr>
          <p:cNvPr id="342" name="Google Shape;342;p41"/>
          <p:cNvGrpSpPr/>
          <p:nvPr/>
        </p:nvGrpSpPr>
        <p:grpSpPr>
          <a:xfrm>
            <a:off x="453601" y="1007238"/>
            <a:ext cx="7918110" cy="3355788"/>
            <a:chOff x="1139325" y="1007225"/>
            <a:chExt cx="7422300" cy="2955600"/>
          </a:xfrm>
        </p:grpSpPr>
        <p:sp>
          <p:nvSpPr>
            <p:cNvPr id="343" name="Google Shape;343;p41"/>
            <p:cNvSpPr/>
            <p:nvPr/>
          </p:nvSpPr>
          <p:spPr>
            <a:xfrm>
              <a:off x="1139325" y="1007225"/>
              <a:ext cx="7422300" cy="29556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4" name="Google Shape;344;p41"/>
            <p:cNvPicPr preferRelativeResize="0"/>
            <p:nvPr/>
          </p:nvPicPr>
          <p:blipFill rotWithShape="1">
            <a:blip r:embed="rId3">
              <a:alphaModFix/>
            </a:blip>
            <a:srcRect t="5417" b="66702"/>
            <a:stretch/>
          </p:blipFill>
          <p:spPr>
            <a:xfrm>
              <a:off x="1215392" y="1304620"/>
              <a:ext cx="2555658" cy="2034611"/>
            </a:xfrm>
            <a:prstGeom prst="rect">
              <a:avLst/>
            </a:prstGeom>
            <a:noFill/>
            <a:ln w="9525" cap="flat" cmpd="sng">
              <a:solidFill>
                <a:schemeClr val="lt1"/>
              </a:solidFill>
              <a:prstDash val="solid"/>
              <a:round/>
              <a:headEnd type="none" w="sm" len="sm"/>
              <a:tailEnd type="none" w="sm" len="sm"/>
            </a:ln>
          </p:spPr>
        </p:pic>
        <p:pic>
          <p:nvPicPr>
            <p:cNvPr id="345" name="Google Shape;345;p41"/>
            <p:cNvPicPr preferRelativeResize="0"/>
            <p:nvPr/>
          </p:nvPicPr>
          <p:blipFill rotWithShape="1">
            <a:blip r:embed="rId3">
              <a:alphaModFix/>
            </a:blip>
            <a:srcRect t="34496" b="34453"/>
            <a:stretch/>
          </p:blipFill>
          <p:spPr>
            <a:xfrm>
              <a:off x="4088165" y="1073358"/>
              <a:ext cx="2555658" cy="2265876"/>
            </a:xfrm>
            <a:prstGeom prst="rect">
              <a:avLst/>
            </a:prstGeom>
            <a:noFill/>
            <a:ln w="9525" cap="flat" cmpd="sng">
              <a:solidFill>
                <a:schemeClr val="lt1"/>
              </a:solidFill>
              <a:prstDash val="solid"/>
              <a:round/>
              <a:headEnd type="none" w="sm" len="sm"/>
              <a:tailEnd type="none" w="sm" len="sm"/>
            </a:ln>
          </p:spPr>
        </p:pic>
        <p:pic>
          <p:nvPicPr>
            <p:cNvPr id="346" name="Google Shape;346;p41"/>
            <p:cNvPicPr preferRelativeResize="0"/>
            <p:nvPr/>
          </p:nvPicPr>
          <p:blipFill rotWithShape="1">
            <a:blip r:embed="rId3">
              <a:alphaModFix/>
            </a:blip>
            <a:srcRect t="68367" r="61687" b="2108"/>
            <a:stretch/>
          </p:blipFill>
          <p:spPr>
            <a:xfrm>
              <a:off x="7214924" y="1184596"/>
              <a:ext cx="1057601" cy="2154639"/>
            </a:xfrm>
            <a:prstGeom prst="rect">
              <a:avLst/>
            </a:prstGeom>
            <a:noFill/>
            <a:ln w="9525" cap="flat" cmpd="sng">
              <a:solidFill>
                <a:schemeClr val="lt1"/>
              </a:solidFill>
              <a:prstDash val="solid"/>
              <a:round/>
              <a:headEnd type="none" w="sm" len="sm"/>
              <a:tailEnd type="none" w="sm" len="sm"/>
            </a:ln>
          </p:spPr>
        </p:pic>
      </p:grpSp>
      <p:sp>
        <p:nvSpPr>
          <p:cNvPr id="347" name="Google Shape;347;p41"/>
          <p:cNvSpPr txBox="1"/>
          <p:nvPr/>
        </p:nvSpPr>
        <p:spPr>
          <a:xfrm>
            <a:off x="374625" y="693650"/>
            <a:ext cx="51981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LDA topiques “abstraits” (Latent Dirichlet Allocation) :</a:t>
            </a:r>
            <a:endParaRPr sz="1500">
              <a:solidFill>
                <a:srgbClr val="0A26CA"/>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p:nvPr/>
        </p:nvSpPr>
        <p:spPr>
          <a:xfrm>
            <a:off x="83100" y="64025"/>
            <a:ext cx="75195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Compréhension des variables</a:t>
            </a:r>
            <a:endParaRPr sz="2300" b="1">
              <a:solidFill>
                <a:srgbClr val="0A26CA"/>
              </a:solidFill>
              <a:latin typeface="Roboto"/>
              <a:ea typeface="Roboto"/>
              <a:cs typeface="Roboto"/>
              <a:sym typeface="Roboto"/>
            </a:endParaRPr>
          </a:p>
        </p:txBody>
      </p:sp>
      <p:graphicFrame>
        <p:nvGraphicFramePr>
          <p:cNvPr id="74" name="Google Shape;74;p15"/>
          <p:cNvGraphicFramePr/>
          <p:nvPr/>
        </p:nvGraphicFramePr>
        <p:xfrm>
          <a:off x="284500" y="712925"/>
          <a:ext cx="8458200" cy="4023360"/>
        </p:xfrm>
        <a:graphic>
          <a:graphicData uri="http://schemas.openxmlformats.org/drawingml/2006/table">
            <a:tbl>
              <a:tblPr>
                <a:noFill/>
                <a:tableStyleId>{0B9EF89F-F7AC-402E-A4BA-E667C37E79EB}</a:tableStyleId>
              </a:tblPr>
              <a:tblGrid>
                <a:gridCol w="1466850">
                  <a:extLst>
                    <a:ext uri="{9D8B030D-6E8A-4147-A177-3AD203B41FA5}">
                      <a16:colId xmlns:a16="http://schemas.microsoft.com/office/drawing/2014/main" val="20000"/>
                    </a:ext>
                  </a:extLst>
                </a:gridCol>
                <a:gridCol w="2886075">
                  <a:extLst>
                    <a:ext uri="{9D8B030D-6E8A-4147-A177-3AD203B41FA5}">
                      <a16:colId xmlns:a16="http://schemas.microsoft.com/office/drawing/2014/main" val="20001"/>
                    </a:ext>
                  </a:extLst>
                </a:gridCol>
                <a:gridCol w="4105275">
                  <a:extLst>
                    <a:ext uri="{9D8B030D-6E8A-4147-A177-3AD203B41FA5}">
                      <a16:colId xmlns:a16="http://schemas.microsoft.com/office/drawing/2014/main" val="20002"/>
                    </a:ext>
                  </a:extLst>
                </a:gridCol>
              </a:tblGrid>
              <a:tr h="228600">
                <a:tc>
                  <a:txBody>
                    <a:bodyPr/>
                    <a:lstStyle/>
                    <a:p>
                      <a:pPr marL="0" lvl="0" indent="0" algn="l" rtl="0">
                        <a:spcBef>
                          <a:spcPts val="0"/>
                        </a:spcBef>
                        <a:spcAft>
                          <a:spcPts val="0"/>
                        </a:spcAft>
                        <a:buNone/>
                      </a:pPr>
                      <a:r>
                        <a:rPr lang="fr" sz="900" b="1">
                          <a:solidFill>
                            <a:schemeClr val="lt1"/>
                          </a:solidFill>
                          <a:latin typeface="Roboto"/>
                          <a:ea typeface="Roboto"/>
                          <a:cs typeface="Roboto"/>
                          <a:sym typeface="Roboto"/>
                        </a:rPr>
                        <a:t>Variables</a:t>
                      </a:r>
                      <a:endParaRPr sz="900" b="1">
                        <a:solidFill>
                          <a:schemeClr val="lt1"/>
                        </a:solidFill>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fr" sz="900" b="1">
                          <a:solidFill>
                            <a:schemeClr val="lt1"/>
                          </a:solidFill>
                          <a:latin typeface="Roboto"/>
                          <a:ea typeface="Roboto"/>
                          <a:cs typeface="Roboto"/>
                          <a:sym typeface="Roboto"/>
                        </a:rPr>
                        <a:t>Descriptions</a:t>
                      </a:r>
                      <a:endParaRPr sz="900" b="1">
                        <a:solidFill>
                          <a:schemeClr val="lt1"/>
                        </a:solidFill>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fr" sz="900" b="1">
                          <a:solidFill>
                            <a:schemeClr val="lt1"/>
                          </a:solidFill>
                          <a:latin typeface="Roboto"/>
                          <a:ea typeface="Roboto"/>
                          <a:cs typeface="Roboto"/>
                          <a:sym typeface="Roboto"/>
                        </a:rPr>
                        <a:t>Commentaires</a:t>
                      </a:r>
                      <a:endParaRPr sz="900" b="1">
                        <a:solidFill>
                          <a:schemeClr val="lt1"/>
                        </a:solidFill>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228600">
                <a:tc>
                  <a:txBody>
                    <a:bodyPr/>
                    <a:lstStyle/>
                    <a:p>
                      <a:pPr marL="0" lvl="0" indent="0" algn="l" rtl="0">
                        <a:spcBef>
                          <a:spcPts val="0"/>
                        </a:spcBef>
                        <a:spcAft>
                          <a:spcPts val="0"/>
                        </a:spcAft>
                        <a:buNone/>
                      </a:pPr>
                      <a:r>
                        <a:rPr lang="fr" sz="900">
                          <a:latin typeface="Roboto"/>
                          <a:ea typeface="Roboto"/>
                          <a:cs typeface="Roboto"/>
                          <a:sym typeface="Roboto"/>
                        </a:rPr>
                        <a:t>uniq_id</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Identifiant unique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Clé unique - ex : 59af3731b809a25f2bf99e99f645d8dd</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28600">
                <a:tc>
                  <a:txBody>
                    <a:bodyPr/>
                    <a:lstStyle/>
                    <a:p>
                      <a:pPr marL="0" lvl="0" indent="0" algn="l" rtl="0">
                        <a:spcBef>
                          <a:spcPts val="0"/>
                        </a:spcBef>
                        <a:spcAft>
                          <a:spcPts val="0"/>
                        </a:spcAft>
                        <a:buNone/>
                      </a:pPr>
                      <a:r>
                        <a:rPr lang="fr" sz="900">
                          <a:latin typeface="Roboto"/>
                          <a:ea typeface="Roboto"/>
                          <a:cs typeface="Roboto"/>
                          <a:sym typeface="Roboto"/>
                        </a:rPr>
                        <a:t>crawl_timestamp</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Horodatage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Format YYYY-MM-DD HH24:MI:SS +0000</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28600">
                <a:tc>
                  <a:txBody>
                    <a:bodyPr/>
                    <a:lstStyle/>
                    <a:p>
                      <a:pPr marL="0" lvl="0" indent="0" algn="l" rtl="0">
                        <a:spcBef>
                          <a:spcPts val="0"/>
                        </a:spcBef>
                        <a:spcAft>
                          <a:spcPts val="0"/>
                        </a:spcAft>
                        <a:buNone/>
                      </a:pPr>
                      <a:r>
                        <a:rPr lang="fr" sz="900">
                          <a:latin typeface="Roboto"/>
                          <a:ea typeface="Roboto"/>
                          <a:cs typeface="Roboto"/>
                          <a:sym typeface="Roboto"/>
                        </a:rPr>
                        <a:t>product_url</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URL d'accès au produit sur le site e-commerce Flickart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Clé unique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28600">
                <a:tc>
                  <a:txBody>
                    <a:bodyPr/>
                    <a:lstStyle/>
                    <a:p>
                      <a:pPr marL="0" lvl="0" indent="0" algn="l" rtl="0">
                        <a:spcBef>
                          <a:spcPts val="0"/>
                        </a:spcBef>
                        <a:spcAft>
                          <a:spcPts val="0"/>
                        </a:spcAft>
                        <a:buNone/>
                      </a:pPr>
                      <a:r>
                        <a:rPr lang="fr" sz="900">
                          <a:latin typeface="Roboto"/>
                          <a:ea typeface="Roboto"/>
                          <a:cs typeface="Roboto"/>
                          <a:sym typeface="Roboto"/>
                        </a:rPr>
                        <a:t>product_name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Nom du produit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Clé unique - Texte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28600">
                <a:tc>
                  <a:txBody>
                    <a:bodyPr/>
                    <a:lstStyle/>
                    <a:p>
                      <a:pPr marL="0" lvl="0" indent="0" algn="l" rtl="0">
                        <a:spcBef>
                          <a:spcPts val="0"/>
                        </a:spcBef>
                        <a:spcAft>
                          <a:spcPts val="0"/>
                        </a:spcAft>
                        <a:buNone/>
                      </a:pPr>
                      <a:r>
                        <a:rPr lang="fr" sz="900">
                          <a:latin typeface="Roboto"/>
                          <a:ea typeface="Roboto"/>
                          <a:cs typeface="Roboto"/>
                          <a:sym typeface="Roboto"/>
                        </a:rPr>
                        <a:t>product_category_tree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Arbre des catégories des produits</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Notre cible - sous-catégories séparées par '&gt;&gt;' - Texte - Données multiples</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228600">
                <a:tc>
                  <a:txBody>
                    <a:bodyPr/>
                    <a:lstStyle/>
                    <a:p>
                      <a:pPr marL="0" lvl="0" indent="0" algn="l" rtl="0">
                        <a:spcBef>
                          <a:spcPts val="0"/>
                        </a:spcBef>
                        <a:spcAft>
                          <a:spcPts val="0"/>
                        </a:spcAft>
                        <a:buNone/>
                      </a:pPr>
                      <a:r>
                        <a:rPr lang="fr" sz="900">
                          <a:latin typeface="Roboto"/>
                          <a:ea typeface="Roboto"/>
                          <a:cs typeface="Roboto"/>
                          <a:sym typeface="Roboto"/>
                        </a:rPr>
                        <a:t>pid</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Identifiant unique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Clé unique - ex : CAGEBTJBTNGGDZQZ</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228600">
                <a:tc>
                  <a:txBody>
                    <a:bodyPr/>
                    <a:lstStyle/>
                    <a:p>
                      <a:pPr marL="0" lvl="0" indent="0" algn="l" rtl="0">
                        <a:spcBef>
                          <a:spcPts val="0"/>
                        </a:spcBef>
                        <a:spcAft>
                          <a:spcPts val="0"/>
                        </a:spcAft>
                        <a:buNone/>
                      </a:pPr>
                      <a:r>
                        <a:rPr lang="fr" sz="900">
                          <a:latin typeface="Roboto"/>
                          <a:ea typeface="Roboto"/>
                          <a:cs typeface="Roboto"/>
                          <a:sym typeface="Roboto"/>
                        </a:rPr>
                        <a:t>retail_price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Prix de consommation</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prix en INR</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228600">
                <a:tc>
                  <a:txBody>
                    <a:bodyPr/>
                    <a:lstStyle/>
                    <a:p>
                      <a:pPr marL="0" lvl="0" indent="0" algn="l" rtl="0">
                        <a:spcBef>
                          <a:spcPts val="0"/>
                        </a:spcBef>
                        <a:spcAft>
                          <a:spcPts val="0"/>
                        </a:spcAft>
                        <a:buNone/>
                      </a:pPr>
                      <a:r>
                        <a:rPr lang="fr" sz="900">
                          <a:latin typeface="Roboto"/>
                          <a:ea typeface="Roboto"/>
                          <a:cs typeface="Roboto"/>
                          <a:sym typeface="Roboto"/>
                        </a:rPr>
                        <a:t>discounted_price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Prix réduit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228600">
                <a:tc>
                  <a:txBody>
                    <a:bodyPr/>
                    <a:lstStyle/>
                    <a:p>
                      <a:pPr marL="0" lvl="0" indent="0" algn="l" rtl="0">
                        <a:spcBef>
                          <a:spcPts val="0"/>
                        </a:spcBef>
                        <a:spcAft>
                          <a:spcPts val="0"/>
                        </a:spcAft>
                        <a:buNone/>
                      </a:pPr>
                      <a:r>
                        <a:rPr lang="fr" sz="900" b="1">
                          <a:latin typeface="Roboto"/>
                          <a:ea typeface="Roboto"/>
                          <a:cs typeface="Roboto"/>
                          <a:sym typeface="Roboto"/>
                        </a:rPr>
                        <a:t>image</a:t>
                      </a:r>
                      <a:endParaRPr sz="900" b="1">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Image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Clé unique - Format : uniq_id.jpg ==&gt; référence aux images du jeu de données</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228600">
                <a:tc>
                  <a:txBody>
                    <a:bodyPr/>
                    <a:lstStyle/>
                    <a:p>
                      <a:pPr marL="0" lvl="0" indent="0" algn="l" rtl="0">
                        <a:spcBef>
                          <a:spcPts val="0"/>
                        </a:spcBef>
                        <a:spcAft>
                          <a:spcPts val="0"/>
                        </a:spcAft>
                        <a:buNone/>
                      </a:pPr>
                      <a:r>
                        <a:rPr lang="fr" sz="900">
                          <a:latin typeface="Roboto"/>
                          <a:ea typeface="Roboto"/>
                          <a:cs typeface="Roboto"/>
                          <a:sym typeface="Roboto"/>
                        </a:rPr>
                        <a:t>is_FK_Advantage_product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Produit avantageux FlipKart?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Booléen</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228600">
                <a:tc>
                  <a:txBody>
                    <a:bodyPr/>
                    <a:lstStyle/>
                    <a:p>
                      <a:pPr marL="0" lvl="0" indent="0" algn="l" rtl="0">
                        <a:spcBef>
                          <a:spcPts val="0"/>
                        </a:spcBef>
                        <a:spcAft>
                          <a:spcPts val="0"/>
                        </a:spcAft>
                        <a:buNone/>
                      </a:pPr>
                      <a:r>
                        <a:rPr lang="fr" sz="900" b="1">
                          <a:latin typeface="Roboto"/>
                          <a:ea typeface="Roboto"/>
                          <a:cs typeface="Roboto"/>
                          <a:sym typeface="Roboto"/>
                        </a:rPr>
                        <a:t>description</a:t>
                      </a:r>
                      <a:endParaRPr sz="900" b="1">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Description du produit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Clé unique - Texte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228600">
                <a:tc>
                  <a:txBody>
                    <a:bodyPr/>
                    <a:lstStyle/>
                    <a:p>
                      <a:pPr marL="0" lvl="0" indent="0" algn="l" rtl="0">
                        <a:spcBef>
                          <a:spcPts val="0"/>
                        </a:spcBef>
                        <a:spcAft>
                          <a:spcPts val="0"/>
                        </a:spcAft>
                        <a:buNone/>
                      </a:pPr>
                      <a:r>
                        <a:rPr lang="fr" sz="900">
                          <a:latin typeface="Roboto"/>
                          <a:ea typeface="Roboto"/>
                          <a:cs typeface="Roboto"/>
                          <a:sym typeface="Roboto"/>
                        </a:rPr>
                        <a:t>product_rating</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Évaluation du produit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Entre 1 et 5 avec 1 chiffre après la virgule ou 'No rating available'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228600">
                <a:tc>
                  <a:txBody>
                    <a:bodyPr/>
                    <a:lstStyle/>
                    <a:p>
                      <a:pPr marL="0" lvl="0" indent="0" algn="l" rtl="0">
                        <a:spcBef>
                          <a:spcPts val="0"/>
                        </a:spcBef>
                        <a:spcAft>
                          <a:spcPts val="0"/>
                        </a:spcAft>
                        <a:buNone/>
                      </a:pPr>
                      <a:r>
                        <a:rPr lang="fr" sz="900">
                          <a:latin typeface="Roboto"/>
                          <a:ea typeface="Roboto"/>
                          <a:cs typeface="Roboto"/>
                          <a:sym typeface="Roboto"/>
                        </a:rPr>
                        <a:t>overall_rating</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Note moyenne globale d'évaluation</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Entre 1 et 5 avec 1 chiffre après la virgule ou 'No rating available'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228600">
                <a:tc>
                  <a:txBody>
                    <a:bodyPr/>
                    <a:lstStyle/>
                    <a:p>
                      <a:pPr marL="0" lvl="0" indent="0" algn="l" rtl="0">
                        <a:spcBef>
                          <a:spcPts val="0"/>
                        </a:spcBef>
                        <a:spcAft>
                          <a:spcPts val="0"/>
                        </a:spcAft>
                        <a:buNone/>
                      </a:pPr>
                      <a:r>
                        <a:rPr lang="fr" sz="900">
                          <a:latin typeface="Roboto"/>
                          <a:ea typeface="Roboto"/>
                          <a:cs typeface="Roboto"/>
                          <a:sym typeface="Roboto"/>
                        </a:rPr>
                        <a:t>brand</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Marque du produit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Valeurs manquantes - Texte</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228600">
                <a:tc>
                  <a:txBody>
                    <a:bodyPr/>
                    <a:lstStyle/>
                    <a:p>
                      <a:pPr marL="0" lvl="0" indent="0" algn="l" rtl="0">
                        <a:spcBef>
                          <a:spcPts val="0"/>
                        </a:spcBef>
                        <a:spcAft>
                          <a:spcPts val="0"/>
                        </a:spcAft>
                        <a:buNone/>
                      </a:pPr>
                      <a:r>
                        <a:rPr lang="fr" sz="900">
                          <a:latin typeface="Roboto"/>
                          <a:ea typeface="Roboto"/>
                          <a:cs typeface="Roboto"/>
                          <a:sym typeface="Roboto"/>
                        </a:rPr>
                        <a:t>product_specifications</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Spécification du produit</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900">
                          <a:latin typeface="Roboto"/>
                          <a:ea typeface="Roboto"/>
                          <a:cs typeface="Roboto"/>
                          <a:sym typeface="Roboto"/>
                        </a:rPr>
                        <a:t>Propriétés techniques avec clé/valeur Données multiples</a:t>
                      </a:r>
                      <a:endParaRPr sz="900">
                        <a:latin typeface="Roboto"/>
                        <a:ea typeface="Roboto"/>
                        <a:cs typeface="Roboto"/>
                        <a:sym typeface="Roboto"/>
                      </a:endParaRPr>
                    </a:p>
                  </a:txBody>
                  <a:tcPr marL="57150" marR="57150" marT="57150" marB="5715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42"/>
          <p:cNvSpPr txBox="1"/>
          <p:nvPr/>
        </p:nvSpPr>
        <p:spPr>
          <a:xfrm>
            <a:off x="83100" y="64025"/>
            <a:ext cx="76374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Extraction des caractéristiques</a:t>
            </a:r>
            <a:endParaRPr sz="2300" b="1">
              <a:solidFill>
                <a:srgbClr val="0A26CA"/>
              </a:solidFill>
              <a:latin typeface="Roboto"/>
              <a:ea typeface="Roboto"/>
              <a:cs typeface="Roboto"/>
              <a:sym typeface="Roboto"/>
            </a:endParaRPr>
          </a:p>
          <a:p>
            <a:pPr marL="0" marR="0" lvl="0" indent="0" algn="l" rtl="0">
              <a:lnSpc>
                <a:spcPct val="100000"/>
              </a:lnSpc>
              <a:spcBef>
                <a:spcPts val="0"/>
              </a:spcBef>
              <a:spcAft>
                <a:spcPts val="0"/>
              </a:spcAft>
              <a:buNone/>
            </a:pPr>
            <a:endParaRPr sz="2300" b="1">
              <a:solidFill>
                <a:srgbClr val="0A26CA"/>
              </a:solidFill>
              <a:latin typeface="Roboto"/>
              <a:ea typeface="Roboto"/>
              <a:cs typeface="Roboto"/>
              <a:sym typeface="Roboto"/>
            </a:endParaRPr>
          </a:p>
        </p:txBody>
      </p:sp>
      <p:grpSp>
        <p:nvGrpSpPr>
          <p:cNvPr id="353" name="Google Shape;353;p42"/>
          <p:cNvGrpSpPr/>
          <p:nvPr/>
        </p:nvGrpSpPr>
        <p:grpSpPr>
          <a:xfrm>
            <a:off x="7037652" y="36800"/>
            <a:ext cx="2068548" cy="600300"/>
            <a:chOff x="5742252" y="189200"/>
            <a:chExt cx="2068548" cy="600300"/>
          </a:xfrm>
        </p:grpSpPr>
        <p:pic>
          <p:nvPicPr>
            <p:cNvPr id="354" name="Google Shape;354;p42"/>
            <p:cNvPicPr preferRelativeResize="0"/>
            <p:nvPr/>
          </p:nvPicPr>
          <p:blipFill>
            <a:blip r:embed="rId3">
              <a:alphaModFix/>
            </a:blip>
            <a:stretch>
              <a:fillRect/>
            </a:stretch>
          </p:blipFill>
          <p:spPr>
            <a:xfrm>
              <a:off x="5742252" y="286438"/>
              <a:ext cx="446712" cy="413617"/>
            </a:xfrm>
            <a:prstGeom prst="rect">
              <a:avLst/>
            </a:prstGeom>
            <a:noFill/>
            <a:ln>
              <a:noFill/>
            </a:ln>
          </p:spPr>
        </p:pic>
        <p:sp>
          <p:nvSpPr>
            <p:cNvPr id="355" name="Google Shape;355;p42"/>
            <p:cNvSpPr txBox="1"/>
            <p:nvPr/>
          </p:nvSpPr>
          <p:spPr>
            <a:xfrm>
              <a:off x="6144000" y="189200"/>
              <a:ext cx="1666800" cy="600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sz="2700">
                  <a:solidFill>
                    <a:schemeClr val="dk1"/>
                  </a:solidFill>
                </a:rPr>
                <a:t>OpenCV</a:t>
              </a:r>
              <a:endParaRPr sz="2700">
                <a:solidFill>
                  <a:schemeClr val="dk1"/>
                </a:solidFill>
              </a:endParaRPr>
            </a:p>
          </p:txBody>
        </p:sp>
      </p:grpSp>
      <p:grpSp>
        <p:nvGrpSpPr>
          <p:cNvPr id="356" name="Google Shape;356;p42"/>
          <p:cNvGrpSpPr/>
          <p:nvPr/>
        </p:nvGrpSpPr>
        <p:grpSpPr>
          <a:xfrm>
            <a:off x="315308" y="951631"/>
            <a:ext cx="8270404" cy="2864884"/>
            <a:chOff x="266175" y="941900"/>
            <a:chExt cx="7648575" cy="2514600"/>
          </a:xfrm>
        </p:grpSpPr>
        <p:pic>
          <p:nvPicPr>
            <p:cNvPr id="357" name="Google Shape;357;p42"/>
            <p:cNvPicPr preferRelativeResize="0"/>
            <p:nvPr/>
          </p:nvPicPr>
          <p:blipFill>
            <a:blip r:embed="rId4">
              <a:alphaModFix/>
            </a:blip>
            <a:stretch>
              <a:fillRect/>
            </a:stretch>
          </p:blipFill>
          <p:spPr>
            <a:xfrm>
              <a:off x="266175" y="941900"/>
              <a:ext cx="2447925" cy="2514600"/>
            </a:xfrm>
            <a:prstGeom prst="rect">
              <a:avLst/>
            </a:prstGeom>
            <a:noFill/>
            <a:ln>
              <a:noFill/>
            </a:ln>
          </p:spPr>
        </p:pic>
        <p:pic>
          <p:nvPicPr>
            <p:cNvPr id="358" name="Google Shape;358;p42"/>
            <p:cNvPicPr preferRelativeResize="0"/>
            <p:nvPr/>
          </p:nvPicPr>
          <p:blipFill>
            <a:blip r:embed="rId5">
              <a:alphaModFix/>
            </a:blip>
            <a:stretch>
              <a:fillRect/>
            </a:stretch>
          </p:blipFill>
          <p:spPr>
            <a:xfrm>
              <a:off x="2866500" y="941900"/>
              <a:ext cx="2447925" cy="2514600"/>
            </a:xfrm>
            <a:prstGeom prst="rect">
              <a:avLst/>
            </a:prstGeom>
            <a:noFill/>
            <a:ln>
              <a:noFill/>
            </a:ln>
          </p:spPr>
        </p:pic>
        <p:pic>
          <p:nvPicPr>
            <p:cNvPr id="359" name="Google Shape;359;p42"/>
            <p:cNvPicPr preferRelativeResize="0"/>
            <p:nvPr/>
          </p:nvPicPr>
          <p:blipFill>
            <a:blip r:embed="rId6">
              <a:alphaModFix/>
            </a:blip>
            <a:stretch>
              <a:fillRect/>
            </a:stretch>
          </p:blipFill>
          <p:spPr>
            <a:xfrm>
              <a:off x="5466825" y="941900"/>
              <a:ext cx="2447925" cy="2514600"/>
            </a:xfrm>
            <a:prstGeom prst="rect">
              <a:avLst/>
            </a:prstGeom>
            <a:noFill/>
            <a:ln>
              <a:noFill/>
            </a:ln>
          </p:spPr>
        </p:pic>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pic>
        <p:nvPicPr>
          <p:cNvPr id="364" name="Google Shape;364;p43"/>
          <p:cNvPicPr preferRelativeResize="0"/>
          <p:nvPr/>
        </p:nvPicPr>
        <p:blipFill>
          <a:blip r:embed="rId3">
            <a:alphaModFix/>
          </a:blip>
          <a:stretch>
            <a:fillRect/>
          </a:stretch>
        </p:blipFill>
        <p:spPr>
          <a:xfrm>
            <a:off x="1022375" y="1285775"/>
            <a:ext cx="2500700" cy="2638525"/>
          </a:xfrm>
          <a:prstGeom prst="rect">
            <a:avLst/>
          </a:prstGeom>
          <a:noFill/>
          <a:ln>
            <a:noFill/>
          </a:ln>
        </p:spPr>
      </p:pic>
      <p:pic>
        <p:nvPicPr>
          <p:cNvPr id="365" name="Google Shape;365;p43"/>
          <p:cNvPicPr preferRelativeResize="0"/>
          <p:nvPr/>
        </p:nvPicPr>
        <p:blipFill>
          <a:blip r:embed="rId4">
            <a:alphaModFix/>
          </a:blip>
          <a:stretch>
            <a:fillRect/>
          </a:stretch>
        </p:blipFill>
        <p:spPr>
          <a:xfrm>
            <a:off x="4148050" y="1581150"/>
            <a:ext cx="3828791" cy="2047775"/>
          </a:xfrm>
          <a:prstGeom prst="rect">
            <a:avLst/>
          </a:prstGeom>
          <a:noFill/>
          <a:ln>
            <a:noFill/>
          </a:ln>
        </p:spPr>
      </p:pic>
      <p:sp>
        <p:nvSpPr>
          <p:cNvPr id="366" name="Google Shape;366;p43"/>
          <p:cNvSpPr txBox="1"/>
          <p:nvPr/>
        </p:nvSpPr>
        <p:spPr>
          <a:xfrm>
            <a:off x="146400" y="64025"/>
            <a:ext cx="51477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20" b="1">
                <a:solidFill>
                  <a:srgbClr val="0A26CA"/>
                </a:solidFill>
                <a:latin typeface="Roboto"/>
                <a:ea typeface="Roboto"/>
                <a:cs typeface="Roboto"/>
                <a:sym typeface="Roboto"/>
              </a:rPr>
              <a:t>Approche combinée</a:t>
            </a:r>
            <a:endParaRPr sz="2320" b="1">
              <a:solidFill>
                <a:srgbClr val="0A26CA"/>
              </a:solidFill>
              <a:latin typeface="Roboto"/>
              <a:ea typeface="Roboto"/>
              <a:cs typeface="Roboto"/>
              <a:sym typeface="Roboto"/>
            </a:endParaRPr>
          </a:p>
        </p:txBody>
      </p:sp>
      <p:sp>
        <p:nvSpPr>
          <p:cNvPr id="367" name="Google Shape;367;p43"/>
          <p:cNvSpPr txBox="1"/>
          <p:nvPr/>
        </p:nvSpPr>
        <p:spPr>
          <a:xfrm>
            <a:off x="4148050" y="3628925"/>
            <a:ext cx="3000000" cy="34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50">
                <a:solidFill>
                  <a:schemeClr val="dk1"/>
                </a:solidFill>
                <a:latin typeface="Roboto"/>
                <a:ea typeface="Roboto"/>
                <a:cs typeface="Roboto"/>
                <a:sym typeface="Roboto"/>
              </a:rPr>
              <a:t>'Précision: 73.1%'</a:t>
            </a:r>
            <a:endParaRPr>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grpSp>
        <p:nvGrpSpPr>
          <p:cNvPr id="79" name="Google Shape;79;p16"/>
          <p:cNvGrpSpPr/>
          <p:nvPr/>
        </p:nvGrpSpPr>
        <p:grpSpPr>
          <a:xfrm>
            <a:off x="661800" y="872813"/>
            <a:ext cx="8397875" cy="3939387"/>
            <a:chOff x="661800" y="491813"/>
            <a:chExt cx="8397875" cy="3939387"/>
          </a:xfrm>
        </p:grpSpPr>
        <p:grpSp>
          <p:nvGrpSpPr>
            <p:cNvPr id="80" name="Google Shape;80;p16"/>
            <p:cNvGrpSpPr/>
            <p:nvPr/>
          </p:nvGrpSpPr>
          <p:grpSpPr>
            <a:xfrm>
              <a:off x="661800" y="491813"/>
              <a:ext cx="8397875" cy="1840825"/>
              <a:chOff x="661800" y="491813"/>
              <a:chExt cx="8397875" cy="1840825"/>
            </a:xfrm>
          </p:grpSpPr>
          <p:pic>
            <p:nvPicPr>
              <p:cNvPr id="81" name="Google Shape;81;p16"/>
              <p:cNvPicPr preferRelativeResize="0"/>
              <p:nvPr/>
            </p:nvPicPr>
            <p:blipFill>
              <a:blip r:embed="rId3">
                <a:alphaModFix/>
              </a:blip>
              <a:stretch>
                <a:fillRect/>
              </a:stretch>
            </p:blipFill>
            <p:spPr>
              <a:xfrm>
                <a:off x="661800" y="491813"/>
                <a:ext cx="1203225" cy="1840825"/>
              </a:xfrm>
              <a:prstGeom prst="rect">
                <a:avLst/>
              </a:prstGeom>
              <a:noFill/>
              <a:ln>
                <a:noFill/>
              </a:ln>
            </p:spPr>
          </p:pic>
          <p:grpSp>
            <p:nvGrpSpPr>
              <p:cNvPr id="82" name="Google Shape;82;p16"/>
              <p:cNvGrpSpPr/>
              <p:nvPr/>
            </p:nvGrpSpPr>
            <p:grpSpPr>
              <a:xfrm>
                <a:off x="2108975" y="530000"/>
                <a:ext cx="6950700" cy="1796550"/>
                <a:chOff x="2108975" y="393050"/>
                <a:chExt cx="6950700" cy="1796550"/>
              </a:xfrm>
            </p:grpSpPr>
            <p:sp>
              <p:nvSpPr>
                <p:cNvPr id="83" name="Google Shape;83;p16"/>
                <p:cNvSpPr txBox="1"/>
                <p:nvPr/>
              </p:nvSpPr>
              <p:spPr>
                <a:xfrm>
                  <a:off x="2108975" y="712100"/>
                  <a:ext cx="6950700" cy="1477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Product_name = “Brillare Science Dandruff Control Shampoo &amp; Intenso Creme Combo”</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Brand = “Brillare Science”</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Categorie_niveau_1 = “Beauty and Personal Care”</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Categorie_niveau_2 = “Combos and Kits”</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Categorie_niveau_3 = “Brillare Science Combos and Kits”</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Description = “Specifications of Brillare Science Dandruff Control Shampoo…”</a:t>
                  </a:r>
                  <a:endParaRPr sz="1200">
                    <a:solidFill>
                      <a:schemeClr val="dk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fr" sz="1200">
                      <a:solidFill>
                        <a:schemeClr val="dk1"/>
                      </a:solidFill>
                      <a:latin typeface="Roboto"/>
                      <a:ea typeface="Roboto"/>
                      <a:cs typeface="Roboto"/>
                      <a:sym typeface="Roboto"/>
                    </a:rPr>
                    <a:t>Retail_price = 450 INR</a:t>
                  </a:r>
                  <a:endParaRPr sz="1200">
                    <a:solidFill>
                      <a:schemeClr val="dk1"/>
                    </a:solidFill>
                    <a:latin typeface="Roboto"/>
                    <a:ea typeface="Roboto"/>
                    <a:cs typeface="Roboto"/>
                    <a:sym typeface="Roboto"/>
                  </a:endParaRPr>
                </a:p>
              </p:txBody>
            </p:sp>
            <p:sp>
              <p:nvSpPr>
                <p:cNvPr id="84" name="Google Shape;84;p16"/>
                <p:cNvSpPr txBox="1"/>
                <p:nvPr/>
              </p:nvSpPr>
              <p:spPr>
                <a:xfrm>
                  <a:off x="2108975" y="393050"/>
                  <a:ext cx="33567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Caractéristiques :</a:t>
                  </a:r>
                  <a:endParaRPr sz="1500">
                    <a:solidFill>
                      <a:srgbClr val="0A26CA"/>
                    </a:solidFill>
                    <a:latin typeface="Roboto"/>
                    <a:ea typeface="Roboto"/>
                    <a:cs typeface="Roboto"/>
                    <a:sym typeface="Roboto"/>
                  </a:endParaRPr>
                </a:p>
              </p:txBody>
            </p:sp>
          </p:grpSp>
        </p:grpSp>
        <p:grpSp>
          <p:nvGrpSpPr>
            <p:cNvPr id="85" name="Google Shape;85;p16"/>
            <p:cNvGrpSpPr/>
            <p:nvPr/>
          </p:nvGrpSpPr>
          <p:grpSpPr>
            <a:xfrm>
              <a:off x="661800" y="2682075"/>
              <a:ext cx="6999275" cy="1749125"/>
              <a:chOff x="661800" y="2682075"/>
              <a:chExt cx="6999275" cy="1749125"/>
            </a:xfrm>
          </p:grpSpPr>
          <p:pic>
            <p:nvPicPr>
              <p:cNvPr id="86" name="Google Shape;86;p16"/>
              <p:cNvPicPr preferRelativeResize="0"/>
              <p:nvPr/>
            </p:nvPicPr>
            <p:blipFill>
              <a:blip r:embed="rId4">
                <a:alphaModFix/>
              </a:blip>
              <a:stretch>
                <a:fillRect/>
              </a:stretch>
            </p:blipFill>
            <p:spPr>
              <a:xfrm>
                <a:off x="661800" y="2824623"/>
                <a:ext cx="1203224" cy="1355729"/>
              </a:xfrm>
              <a:prstGeom prst="rect">
                <a:avLst/>
              </a:prstGeom>
              <a:noFill/>
              <a:ln>
                <a:noFill/>
              </a:ln>
            </p:spPr>
          </p:pic>
          <p:grpSp>
            <p:nvGrpSpPr>
              <p:cNvPr id="87" name="Google Shape;87;p16"/>
              <p:cNvGrpSpPr/>
              <p:nvPr/>
            </p:nvGrpSpPr>
            <p:grpSpPr>
              <a:xfrm>
                <a:off x="2108975" y="2682075"/>
                <a:ext cx="5552100" cy="1749125"/>
                <a:chOff x="2108975" y="2682075"/>
                <a:chExt cx="5552100" cy="1749125"/>
              </a:xfrm>
            </p:grpSpPr>
            <p:sp>
              <p:nvSpPr>
                <p:cNvPr id="88" name="Google Shape;88;p16"/>
                <p:cNvSpPr txBox="1"/>
                <p:nvPr/>
              </p:nvSpPr>
              <p:spPr>
                <a:xfrm>
                  <a:off x="2108975" y="2953700"/>
                  <a:ext cx="5552100" cy="1477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Product_name = “Romex Ultimate Urban Analog Watch”</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Brand = “Romex”</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Categorie_niveau_1 = “Watches”</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Categorie_niveau_2 = “Wrist Watches”</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Categorie_niveau_3 = “Romex Wrist Watches”</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Description = “Romex Ultimate Urban Analog Watch  - For Boys, Men”</a:t>
                  </a:r>
                  <a:endParaRPr sz="1200">
                    <a:solidFill>
                      <a:schemeClr val="dk1"/>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chemeClr val="dk1"/>
                      </a:solidFill>
                      <a:latin typeface="Roboto"/>
                      <a:ea typeface="Roboto"/>
                      <a:cs typeface="Roboto"/>
                      <a:sym typeface="Roboto"/>
                    </a:rPr>
                    <a:t>Retail_price = 1199 INR</a:t>
                  </a:r>
                  <a:endParaRPr sz="1200">
                    <a:solidFill>
                      <a:schemeClr val="dk1"/>
                    </a:solidFill>
                    <a:latin typeface="Roboto"/>
                    <a:ea typeface="Roboto"/>
                    <a:cs typeface="Roboto"/>
                    <a:sym typeface="Roboto"/>
                  </a:endParaRPr>
                </a:p>
              </p:txBody>
            </p:sp>
            <p:sp>
              <p:nvSpPr>
                <p:cNvPr id="89" name="Google Shape;89;p16"/>
                <p:cNvSpPr txBox="1"/>
                <p:nvPr/>
              </p:nvSpPr>
              <p:spPr>
                <a:xfrm>
                  <a:off x="2108975" y="2682075"/>
                  <a:ext cx="33567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Caractéristiques :</a:t>
                  </a:r>
                  <a:endParaRPr sz="1500">
                    <a:solidFill>
                      <a:srgbClr val="0A26CA"/>
                    </a:solidFill>
                    <a:latin typeface="Roboto"/>
                    <a:ea typeface="Roboto"/>
                    <a:cs typeface="Roboto"/>
                    <a:sym typeface="Roboto"/>
                  </a:endParaRPr>
                </a:p>
              </p:txBody>
            </p:sp>
          </p:grpSp>
        </p:grpSp>
      </p:grpSp>
      <p:sp>
        <p:nvSpPr>
          <p:cNvPr id="90" name="Google Shape;90;p16"/>
          <p:cNvSpPr txBox="1"/>
          <p:nvPr/>
        </p:nvSpPr>
        <p:spPr>
          <a:xfrm>
            <a:off x="83100" y="64025"/>
            <a:ext cx="81105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Caractéristiques des produits du Dataset</a:t>
            </a:r>
            <a:endParaRPr sz="2300" b="1">
              <a:solidFill>
                <a:srgbClr val="0A26CA"/>
              </a:solidFill>
              <a:latin typeface="Roboto"/>
              <a:ea typeface="Roboto"/>
              <a:cs typeface="Roboto"/>
              <a:sym typeface="Roboto"/>
            </a:endParaRPr>
          </a:p>
        </p:txBody>
      </p:sp>
      <p:sp>
        <p:nvSpPr>
          <p:cNvPr id="91" name="Google Shape;91;p16"/>
          <p:cNvSpPr txBox="1"/>
          <p:nvPr/>
        </p:nvSpPr>
        <p:spPr>
          <a:xfrm>
            <a:off x="6550200" y="4692325"/>
            <a:ext cx="2571600" cy="400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fr">
                <a:latin typeface="Roboto"/>
                <a:ea typeface="Roboto"/>
                <a:cs typeface="Roboto"/>
                <a:sym typeface="Roboto"/>
              </a:rPr>
              <a:t>Total = 1050 produits</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p:nvPr/>
        </p:nvSpPr>
        <p:spPr>
          <a:xfrm>
            <a:off x="83100" y="64025"/>
            <a:ext cx="68709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fr" sz="2300" b="1">
                <a:solidFill>
                  <a:srgbClr val="0A26CA"/>
                </a:solidFill>
                <a:latin typeface="Roboto"/>
                <a:ea typeface="Roboto"/>
                <a:cs typeface="Roboto"/>
                <a:sym typeface="Roboto"/>
              </a:rPr>
              <a:t>Catégories les plus représentées (niveau 1 et 2)</a:t>
            </a:r>
            <a:endParaRPr sz="2300" b="1">
              <a:solidFill>
                <a:srgbClr val="0A26CA"/>
              </a:solidFill>
              <a:latin typeface="Roboto"/>
              <a:ea typeface="Roboto"/>
              <a:cs typeface="Roboto"/>
              <a:sym typeface="Roboto"/>
            </a:endParaRPr>
          </a:p>
        </p:txBody>
      </p:sp>
      <p:pic>
        <p:nvPicPr>
          <p:cNvPr id="97" name="Google Shape;97;p17"/>
          <p:cNvPicPr preferRelativeResize="0"/>
          <p:nvPr/>
        </p:nvPicPr>
        <p:blipFill>
          <a:blip r:embed="rId3">
            <a:alphaModFix/>
          </a:blip>
          <a:stretch>
            <a:fillRect/>
          </a:stretch>
        </p:blipFill>
        <p:spPr>
          <a:xfrm>
            <a:off x="338200" y="761750"/>
            <a:ext cx="3610600" cy="3685399"/>
          </a:xfrm>
          <a:prstGeom prst="rect">
            <a:avLst/>
          </a:prstGeom>
          <a:noFill/>
          <a:ln>
            <a:noFill/>
          </a:ln>
        </p:spPr>
      </p:pic>
      <p:pic>
        <p:nvPicPr>
          <p:cNvPr id="98" name="Google Shape;98;p17"/>
          <p:cNvPicPr preferRelativeResize="0"/>
          <p:nvPr/>
        </p:nvPicPr>
        <p:blipFill>
          <a:blip r:embed="rId4">
            <a:alphaModFix/>
          </a:blip>
          <a:stretch>
            <a:fillRect/>
          </a:stretch>
        </p:blipFill>
        <p:spPr>
          <a:xfrm>
            <a:off x="4549076" y="696350"/>
            <a:ext cx="3894273" cy="3750800"/>
          </a:xfrm>
          <a:prstGeom prst="rect">
            <a:avLst/>
          </a:prstGeom>
          <a:noFill/>
          <a:ln>
            <a:noFill/>
          </a:ln>
        </p:spPr>
      </p:pic>
      <p:sp>
        <p:nvSpPr>
          <p:cNvPr id="99" name="Google Shape;99;p17"/>
          <p:cNvSpPr txBox="1"/>
          <p:nvPr/>
        </p:nvSpPr>
        <p:spPr>
          <a:xfrm>
            <a:off x="6307600" y="2749250"/>
            <a:ext cx="1816200" cy="1262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dk1"/>
                </a:solidFill>
                <a:latin typeface="Roboto"/>
                <a:ea typeface="Roboto"/>
                <a:cs typeface="Roboto"/>
                <a:sym typeface="Roboto"/>
              </a:rPr>
              <a:t>niveau_1 : 7 catégories</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niveau_2 : 62 catégories</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niveau_3 : 241 catégories</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niveau_4 : 349 catégories</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niveau_5 : 297 catégories</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niveau_6 : 117 catégories</a:t>
            </a:r>
            <a:endParaRPr sz="1000">
              <a:solidFill>
                <a:schemeClr val="dk1"/>
              </a:solidFill>
              <a:latin typeface="Roboto"/>
              <a:ea typeface="Roboto"/>
              <a:cs typeface="Roboto"/>
              <a:sym typeface="Roboto"/>
            </a:endParaRPr>
          </a:p>
          <a:p>
            <a:pPr marL="0" lvl="0" indent="0" algn="l" rtl="0">
              <a:spcBef>
                <a:spcPts val="0"/>
              </a:spcBef>
              <a:spcAft>
                <a:spcPts val="0"/>
              </a:spcAft>
              <a:buNone/>
            </a:pPr>
            <a:r>
              <a:rPr lang="fr" sz="1000">
                <a:solidFill>
                  <a:schemeClr val="dk1"/>
                </a:solidFill>
                <a:latin typeface="Roboto"/>
                <a:ea typeface="Roboto"/>
                <a:cs typeface="Roboto"/>
                <a:sym typeface="Roboto"/>
              </a:rPr>
              <a:t>niveau_7 : 57 catégories</a:t>
            </a:r>
            <a:endParaRPr sz="1000">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p:nvPr/>
        </p:nvSpPr>
        <p:spPr>
          <a:xfrm>
            <a:off x="1776100" y="1700550"/>
            <a:ext cx="5667600" cy="1169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3200">
                <a:solidFill>
                  <a:srgbClr val="0A26CA"/>
                </a:solidFill>
                <a:latin typeface="Old Standard TT"/>
                <a:ea typeface="Old Standard TT"/>
                <a:cs typeface="Old Standard TT"/>
                <a:sym typeface="Old Standard TT"/>
              </a:rPr>
              <a:t>PARTIE I</a:t>
            </a:r>
            <a:endParaRPr sz="3200">
              <a:solidFill>
                <a:srgbClr val="0A26CA"/>
              </a:solidFill>
              <a:latin typeface="Old Standard TT"/>
              <a:ea typeface="Old Standard TT"/>
              <a:cs typeface="Old Standard TT"/>
              <a:sym typeface="Old Standard TT"/>
            </a:endParaRPr>
          </a:p>
          <a:p>
            <a:pPr marL="0" lvl="0" indent="0" algn="ctr" rtl="0">
              <a:spcBef>
                <a:spcPts val="0"/>
              </a:spcBef>
              <a:spcAft>
                <a:spcPts val="0"/>
              </a:spcAft>
              <a:buNone/>
            </a:pPr>
            <a:r>
              <a:rPr lang="fr" sz="3200">
                <a:solidFill>
                  <a:srgbClr val="0A26CA"/>
                </a:solidFill>
                <a:latin typeface="Old Standard TT"/>
                <a:ea typeface="Old Standard TT"/>
                <a:cs typeface="Old Standard TT"/>
                <a:sym typeface="Old Standard TT"/>
              </a:rPr>
              <a:t>TRAITEMENT DU TEXT</a:t>
            </a:r>
            <a:endParaRPr sz="3200">
              <a:solidFill>
                <a:srgbClr val="0A26CA"/>
              </a:solidFill>
              <a:latin typeface="Old Standard TT"/>
              <a:ea typeface="Old Standard TT"/>
              <a:cs typeface="Old Standard TT"/>
              <a:sym typeface="Old Standard T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p:nvPr/>
        </p:nvSpPr>
        <p:spPr>
          <a:xfrm>
            <a:off x="83100" y="64025"/>
            <a:ext cx="8997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1 - pré-traitement du texte (nltk)</a:t>
            </a:r>
            <a:endParaRPr sz="2300" b="1">
              <a:solidFill>
                <a:srgbClr val="0A26CA"/>
              </a:solidFill>
              <a:latin typeface="Roboto"/>
              <a:ea typeface="Roboto"/>
              <a:cs typeface="Roboto"/>
              <a:sym typeface="Roboto"/>
            </a:endParaRPr>
          </a:p>
        </p:txBody>
      </p:sp>
      <p:pic>
        <p:nvPicPr>
          <p:cNvPr id="110" name="Google Shape;110;p19"/>
          <p:cNvPicPr preferRelativeResize="0"/>
          <p:nvPr/>
        </p:nvPicPr>
        <p:blipFill>
          <a:blip r:embed="rId3">
            <a:alphaModFix/>
          </a:blip>
          <a:stretch>
            <a:fillRect/>
          </a:stretch>
        </p:blipFill>
        <p:spPr>
          <a:xfrm>
            <a:off x="7917257" y="0"/>
            <a:ext cx="1226750" cy="1334526"/>
          </a:xfrm>
          <a:prstGeom prst="rect">
            <a:avLst/>
          </a:prstGeom>
          <a:noFill/>
          <a:ln>
            <a:noFill/>
          </a:ln>
        </p:spPr>
      </p:pic>
      <p:sp>
        <p:nvSpPr>
          <p:cNvPr id="111" name="Google Shape;111;p19"/>
          <p:cNvSpPr txBox="1"/>
          <p:nvPr/>
        </p:nvSpPr>
        <p:spPr>
          <a:xfrm>
            <a:off x="194525" y="1207575"/>
            <a:ext cx="7728900" cy="9234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None/>
            </a:pPr>
            <a:r>
              <a:rPr lang="fr" sz="1200">
                <a:solidFill>
                  <a:schemeClr val="dk1"/>
                </a:solidFill>
                <a:latin typeface="Roboto"/>
                <a:ea typeface="Roboto"/>
                <a:cs typeface="Roboto"/>
                <a:sym typeface="Roboto"/>
              </a:rPr>
              <a:t>Wallmantra Large Vinyl Sticker Sticker (Pack of 1) Price: Rs. 1,896 Bring home this exclusive Piece of Wall Art to give your home a refreshing look it deserves ! Wall Decals are the latest trend, sweeping the world of interior design, as a quick and easy way to personalise and transform your home. We at Wallmantra use only the highest quality premium self-adhesive vinyl for our products to ensure you receive the best quality product! </a:t>
            </a:r>
            <a:endParaRPr sz="1200">
              <a:solidFill>
                <a:schemeClr val="dk1"/>
              </a:solidFill>
              <a:latin typeface="Roboto"/>
              <a:ea typeface="Roboto"/>
              <a:cs typeface="Roboto"/>
              <a:sym typeface="Roboto"/>
            </a:endParaRPr>
          </a:p>
        </p:txBody>
      </p:sp>
      <p:sp>
        <p:nvSpPr>
          <p:cNvPr id="112" name="Google Shape;112;p19"/>
          <p:cNvSpPr txBox="1"/>
          <p:nvPr/>
        </p:nvSpPr>
        <p:spPr>
          <a:xfrm>
            <a:off x="194525" y="924050"/>
            <a:ext cx="3911100" cy="4155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None/>
            </a:pPr>
            <a:r>
              <a:rPr lang="fr" sz="1500">
                <a:solidFill>
                  <a:srgbClr val="0A26CA"/>
                </a:solidFill>
                <a:latin typeface="Roboto"/>
                <a:ea typeface="Roboto"/>
                <a:cs typeface="Roboto"/>
                <a:sym typeface="Roboto"/>
              </a:rPr>
              <a:t>Description pré-traitement </a:t>
            </a:r>
            <a:r>
              <a:rPr lang="fr"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p:txBody>
      </p:sp>
      <p:pic>
        <p:nvPicPr>
          <p:cNvPr id="113" name="Google Shape;113;p19"/>
          <p:cNvPicPr preferRelativeResize="0"/>
          <p:nvPr/>
        </p:nvPicPr>
        <p:blipFill>
          <a:blip r:embed="rId4">
            <a:alphaModFix/>
          </a:blip>
          <a:stretch>
            <a:fillRect/>
          </a:stretch>
        </p:blipFill>
        <p:spPr>
          <a:xfrm>
            <a:off x="6204739" y="101613"/>
            <a:ext cx="1580020" cy="572700"/>
          </a:xfrm>
          <a:prstGeom prst="rect">
            <a:avLst/>
          </a:prstGeom>
          <a:noFill/>
          <a:ln>
            <a:noFill/>
          </a:ln>
        </p:spPr>
      </p:pic>
      <p:grpSp>
        <p:nvGrpSpPr>
          <p:cNvPr id="114" name="Google Shape;114;p19"/>
          <p:cNvGrpSpPr/>
          <p:nvPr/>
        </p:nvGrpSpPr>
        <p:grpSpPr>
          <a:xfrm>
            <a:off x="188500" y="3451025"/>
            <a:ext cx="7728775" cy="1027675"/>
            <a:chOff x="188500" y="2993825"/>
            <a:chExt cx="7728775" cy="1027675"/>
          </a:xfrm>
        </p:grpSpPr>
        <p:sp>
          <p:nvSpPr>
            <p:cNvPr id="115" name="Google Shape;115;p19"/>
            <p:cNvSpPr txBox="1"/>
            <p:nvPr/>
          </p:nvSpPr>
          <p:spPr>
            <a:xfrm>
              <a:off x="763475" y="3282600"/>
              <a:ext cx="7153800" cy="7389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fr" sz="1200">
                  <a:solidFill>
                    <a:schemeClr val="dk1"/>
                  </a:solidFill>
                  <a:latin typeface="Roboto"/>
                  <a:ea typeface="Roboto"/>
                  <a:cs typeface="Roboto"/>
                  <a:sym typeface="Roboto"/>
                </a:rPr>
                <a:t>wallmantra large vinyl sticker sticker pack bring home exclusive piece wall art give home refreshing look wall decal latest trend world interior design quick easy way transform home wallmantra use highest quality premium self adhesive vinyl ensure best quality product</a:t>
              </a:r>
              <a:endParaRPr sz="1200">
                <a:solidFill>
                  <a:schemeClr val="dk1"/>
                </a:solidFill>
                <a:latin typeface="Roboto"/>
                <a:ea typeface="Roboto"/>
                <a:cs typeface="Roboto"/>
                <a:sym typeface="Roboto"/>
              </a:endParaRPr>
            </a:p>
          </p:txBody>
        </p:sp>
        <p:sp>
          <p:nvSpPr>
            <p:cNvPr id="116" name="Google Shape;116;p19"/>
            <p:cNvSpPr/>
            <p:nvPr/>
          </p:nvSpPr>
          <p:spPr>
            <a:xfrm>
              <a:off x="279725" y="3550350"/>
              <a:ext cx="320100" cy="203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txBox="1"/>
            <p:nvPr/>
          </p:nvSpPr>
          <p:spPr>
            <a:xfrm>
              <a:off x="188500" y="2993825"/>
              <a:ext cx="33567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Description post-traitement :</a:t>
              </a:r>
              <a:endParaRPr sz="1500">
                <a:solidFill>
                  <a:srgbClr val="0A26CA"/>
                </a:solidFill>
                <a:latin typeface="Roboto"/>
                <a:ea typeface="Roboto"/>
                <a:cs typeface="Roboto"/>
                <a:sym typeface="Roboto"/>
              </a:endParaRPr>
            </a:p>
          </p:txBody>
        </p:sp>
      </p:grpSp>
      <p:sp>
        <p:nvSpPr>
          <p:cNvPr id="118" name="Google Shape;118;p19"/>
          <p:cNvSpPr txBox="1"/>
          <p:nvPr/>
        </p:nvSpPr>
        <p:spPr>
          <a:xfrm>
            <a:off x="188500" y="2231825"/>
            <a:ext cx="4331100" cy="10044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3 étapes de traitement : </a:t>
            </a:r>
            <a:endParaRPr sz="1500">
              <a:solidFill>
                <a:srgbClr val="0A26CA"/>
              </a:solidFill>
              <a:latin typeface="Roboto"/>
              <a:ea typeface="Roboto"/>
              <a:cs typeface="Roboto"/>
              <a:sym typeface="Roboto"/>
            </a:endParaRPr>
          </a:p>
          <a:p>
            <a:pPr marL="457200" marR="0" lvl="0" indent="-304800" algn="just" rtl="0">
              <a:lnSpc>
                <a:spcPct val="100000"/>
              </a:lnSpc>
              <a:spcBef>
                <a:spcPts val="0"/>
              </a:spcBef>
              <a:spcAft>
                <a:spcPts val="0"/>
              </a:spcAft>
              <a:buSzPts val="1200"/>
              <a:buFont typeface="Roboto"/>
              <a:buAutoNum type="arabicPeriod"/>
            </a:pPr>
            <a:r>
              <a:rPr lang="fr" sz="1200">
                <a:latin typeface="Roboto"/>
                <a:ea typeface="Roboto"/>
                <a:cs typeface="Roboto"/>
                <a:sym typeface="Roboto"/>
              </a:rPr>
              <a:t>Normalisation (lowercase, stopwords, ponctuation)</a:t>
            </a:r>
            <a:endParaRPr sz="1200">
              <a:latin typeface="Roboto"/>
              <a:ea typeface="Roboto"/>
              <a:cs typeface="Roboto"/>
              <a:sym typeface="Roboto"/>
            </a:endParaRPr>
          </a:p>
          <a:p>
            <a:pPr marL="457200" marR="0" lvl="0" indent="-304800" algn="just" rtl="0">
              <a:lnSpc>
                <a:spcPct val="100000"/>
              </a:lnSpc>
              <a:spcBef>
                <a:spcPts val="0"/>
              </a:spcBef>
              <a:spcAft>
                <a:spcPts val="0"/>
              </a:spcAft>
              <a:buSzPts val="1200"/>
              <a:buFont typeface="Roboto"/>
              <a:buAutoNum type="arabicPeriod"/>
            </a:pPr>
            <a:r>
              <a:rPr lang="fr" sz="1200">
                <a:latin typeface="Roboto"/>
                <a:ea typeface="Roboto"/>
                <a:cs typeface="Roboto"/>
                <a:sym typeface="Roboto"/>
              </a:rPr>
              <a:t>Tokenization (“série de mots clefs”)</a:t>
            </a:r>
            <a:endParaRPr sz="1200">
              <a:solidFill>
                <a:schemeClr val="dk1"/>
              </a:solidFill>
              <a:latin typeface="Roboto"/>
              <a:ea typeface="Roboto"/>
              <a:cs typeface="Roboto"/>
              <a:sym typeface="Roboto"/>
            </a:endParaRPr>
          </a:p>
          <a:p>
            <a:pPr marL="457200" marR="0" lvl="0" indent="-304800" algn="just" rtl="0">
              <a:lnSpc>
                <a:spcPct val="100000"/>
              </a:lnSpc>
              <a:spcBef>
                <a:spcPts val="0"/>
              </a:spcBef>
              <a:spcAft>
                <a:spcPts val="0"/>
              </a:spcAft>
              <a:buClr>
                <a:schemeClr val="dk1"/>
              </a:buClr>
              <a:buSzPts val="1200"/>
              <a:buFont typeface="Roboto"/>
              <a:buAutoNum type="arabicPeriod"/>
            </a:pPr>
            <a:r>
              <a:rPr lang="fr" sz="1200">
                <a:solidFill>
                  <a:schemeClr val="dk1"/>
                </a:solidFill>
                <a:latin typeface="Roboto"/>
                <a:ea typeface="Roboto"/>
                <a:cs typeface="Roboto"/>
                <a:sym typeface="Roboto"/>
              </a:rPr>
              <a:t>Lemmatisation / Racinisation (stemming)</a:t>
            </a:r>
            <a:endParaRPr sz="1200">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0"/>
          <p:cNvSpPr txBox="1"/>
          <p:nvPr/>
        </p:nvSpPr>
        <p:spPr>
          <a:xfrm>
            <a:off x="83100" y="64025"/>
            <a:ext cx="8997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2 - feature extraction (word embedding / tf-idf)</a:t>
            </a:r>
            <a:endParaRPr sz="2300" b="1">
              <a:solidFill>
                <a:srgbClr val="0A26CA"/>
              </a:solidFill>
              <a:latin typeface="Roboto"/>
              <a:ea typeface="Roboto"/>
              <a:cs typeface="Roboto"/>
              <a:sym typeface="Roboto"/>
            </a:endParaRPr>
          </a:p>
        </p:txBody>
      </p:sp>
      <p:sp>
        <p:nvSpPr>
          <p:cNvPr id="124" name="Google Shape;124;p20"/>
          <p:cNvSpPr txBox="1"/>
          <p:nvPr/>
        </p:nvSpPr>
        <p:spPr>
          <a:xfrm>
            <a:off x="915875" y="1334225"/>
            <a:ext cx="6114300" cy="5079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050" b="1">
                <a:solidFill>
                  <a:schemeClr val="dk1"/>
                </a:solidFill>
                <a:latin typeface="Courier New"/>
                <a:ea typeface="Courier New"/>
                <a:cs typeface="Courier New"/>
                <a:sym typeface="Courier New"/>
              </a:rPr>
              <a:t>mots    wallmantra   sticker     wall  ...       trend      decal   quick</a:t>
            </a:r>
            <a:endParaRPr sz="1050" b="1">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None/>
            </a:pPr>
            <a:r>
              <a:rPr lang="fr" sz="1050" b="1">
                <a:solidFill>
                  <a:schemeClr val="dk1"/>
                </a:solidFill>
                <a:latin typeface="Courier New"/>
                <a:ea typeface="Courier New"/>
                <a:cs typeface="Courier New"/>
                <a:sym typeface="Courier New"/>
              </a:rPr>
              <a:t>tfidf    0.323178  0.323178  0.323178  ...  0.036978  0.036242  0.033699</a:t>
            </a:r>
            <a:endParaRPr b="1">
              <a:solidFill>
                <a:schemeClr val="dk1"/>
              </a:solidFill>
            </a:endParaRPr>
          </a:p>
        </p:txBody>
      </p:sp>
      <p:sp>
        <p:nvSpPr>
          <p:cNvPr id="125" name="Google Shape;125;p20"/>
          <p:cNvSpPr/>
          <p:nvPr/>
        </p:nvSpPr>
        <p:spPr>
          <a:xfrm>
            <a:off x="341875" y="1486475"/>
            <a:ext cx="320100" cy="203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txBox="1"/>
          <p:nvPr/>
        </p:nvSpPr>
        <p:spPr>
          <a:xfrm>
            <a:off x="264700" y="946450"/>
            <a:ext cx="33567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fr" sz="1500">
                <a:solidFill>
                  <a:srgbClr val="0A26CA"/>
                </a:solidFill>
                <a:latin typeface="Roboto"/>
                <a:ea typeface="Roboto"/>
                <a:cs typeface="Roboto"/>
                <a:sym typeface="Roboto"/>
              </a:rPr>
              <a:t>Vectorisation (tf-idf) :</a:t>
            </a:r>
            <a:endParaRPr sz="1500">
              <a:solidFill>
                <a:srgbClr val="0A26CA"/>
              </a:solidFill>
              <a:latin typeface="Roboto"/>
              <a:ea typeface="Roboto"/>
              <a:cs typeface="Roboto"/>
              <a:sym typeface="Roboto"/>
            </a:endParaRPr>
          </a:p>
        </p:txBody>
      </p:sp>
      <p:sp>
        <p:nvSpPr>
          <p:cNvPr id="127" name="Google Shape;127;p20"/>
          <p:cNvSpPr txBox="1"/>
          <p:nvPr/>
        </p:nvSpPr>
        <p:spPr>
          <a:xfrm>
            <a:off x="553900" y="2109275"/>
            <a:ext cx="8527200" cy="2770500"/>
          </a:xfrm>
          <a:prstGeom prst="rect">
            <a:avLst/>
          </a:prstGeom>
          <a:noFill/>
          <a:ln>
            <a:noFill/>
          </a:ln>
        </p:spPr>
        <p:txBody>
          <a:bodyPr spcFirstLastPara="1" wrap="square" lIns="91425" tIns="91425" rIns="91425" bIns="91425" anchor="b" anchorCtr="0">
            <a:spAutoFit/>
          </a:bodyPr>
          <a:lstStyle/>
          <a:p>
            <a:pPr marL="0" marR="0" lvl="0" indent="0" algn="l" rtl="0">
              <a:lnSpc>
                <a:spcPct val="100000"/>
              </a:lnSpc>
              <a:spcBef>
                <a:spcPts val="0"/>
              </a:spcBef>
              <a:spcAft>
                <a:spcPts val="0"/>
              </a:spcAft>
              <a:buNone/>
            </a:pPr>
            <a:r>
              <a:rPr lang="fr" sz="1200" u="sng">
                <a:solidFill>
                  <a:srgbClr val="292929"/>
                </a:solidFill>
                <a:latin typeface="Roboto"/>
                <a:ea typeface="Roboto"/>
                <a:cs typeface="Roboto"/>
                <a:sym typeface="Roboto"/>
              </a:rPr>
              <a:t>Une transformation tf-idf (term frequency-inverse document frequency) permet:</a:t>
            </a:r>
            <a:endParaRPr sz="1200" u="sng">
              <a:solidFill>
                <a:srgbClr val="292929"/>
              </a:solidFill>
              <a:latin typeface="Roboto"/>
              <a:ea typeface="Roboto"/>
              <a:cs typeface="Roboto"/>
              <a:sym typeface="Roboto"/>
            </a:endParaRPr>
          </a:p>
          <a:p>
            <a:pPr marL="457200" marR="0" lvl="0" indent="-304800" algn="l" rtl="0">
              <a:lnSpc>
                <a:spcPct val="100000"/>
              </a:lnSpc>
              <a:spcBef>
                <a:spcPts val="0"/>
              </a:spcBef>
              <a:spcAft>
                <a:spcPts val="0"/>
              </a:spcAft>
              <a:buClr>
                <a:srgbClr val="292929"/>
              </a:buClr>
              <a:buSzPts val="1200"/>
              <a:buFont typeface="Roboto"/>
              <a:buChar char="-"/>
            </a:pPr>
            <a:r>
              <a:rPr lang="fr" sz="1200">
                <a:solidFill>
                  <a:srgbClr val="292929"/>
                </a:solidFill>
                <a:latin typeface="Roboto"/>
                <a:ea typeface="Roboto"/>
                <a:cs typeface="Roboto"/>
                <a:sym typeface="Roboto"/>
              </a:rPr>
              <a:t>de pondérer les fréquences d’apparition des termes par leur nombre d’occurrences dans l’ensemble des documents.</a:t>
            </a:r>
            <a:endParaRPr sz="1200">
              <a:solidFill>
                <a:srgbClr val="292929"/>
              </a:solidFill>
              <a:latin typeface="Roboto"/>
              <a:ea typeface="Roboto"/>
              <a:cs typeface="Roboto"/>
              <a:sym typeface="Roboto"/>
            </a:endParaRPr>
          </a:p>
          <a:p>
            <a:pPr marL="457200" marR="0" lvl="0" indent="-304800" algn="l" rtl="0">
              <a:lnSpc>
                <a:spcPct val="100000"/>
              </a:lnSpc>
              <a:spcBef>
                <a:spcPts val="0"/>
              </a:spcBef>
              <a:spcAft>
                <a:spcPts val="0"/>
              </a:spcAft>
              <a:buClr>
                <a:srgbClr val="292929"/>
              </a:buClr>
              <a:buSzPts val="1200"/>
              <a:buFont typeface="Roboto"/>
              <a:buChar char="-"/>
            </a:pPr>
            <a:r>
              <a:rPr lang="fr" sz="1200">
                <a:solidFill>
                  <a:srgbClr val="292929"/>
                </a:solidFill>
                <a:latin typeface="Roboto"/>
                <a:ea typeface="Roboto"/>
                <a:cs typeface="Roboto"/>
                <a:sym typeface="Roboto"/>
              </a:rPr>
              <a:t>La pondération tf-idf permet de contrebalancer l’importance d’un mot utilisé très fréquemment dans tous les documents du corpus par rapport aux termes plus spécifiques à certains documents. </a:t>
            </a:r>
            <a:endParaRPr sz="1200">
              <a:solidFill>
                <a:srgbClr val="292929"/>
              </a:solidFill>
              <a:latin typeface="Roboto"/>
              <a:ea typeface="Roboto"/>
              <a:cs typeface="Roboto"/>
              <a:sym typeface="Roboto"/>
            </a:endParaRPr>
          </a:p>
          <a:p>
            <a:pPr marL="457200" marR="0" lvl="0" indent="0" algn="l" rtl="0">
              <a:lnSpc>
                <a:spcPct val="100000"/>
              </a:lnSpc>
              <a:spcBef>
                <a:spcPts val="0"/>
              </a:spcBef>
              <a:spcAft>
                <a:spcPts val="0"/>
              </a:spcAft>
              <a:buNone/>
            </a:pPr>
            <a:endParaRPr sz="1200">
              <a:solidFill>
                <a:srgbClr val="292929"/>
              </a:solidFill>
              <a:latin typeface="Roboto"/>
              <a:ea typeface="Roboto"/>
              <a:cs typeface="Roboto"/>
              <a:sym typeface="Roboto"/>
            </a:endParaRPr>
          </a:p>
          <a:p>
            <a:pPr marL="0" marR="0" lvl="0" indent="0" algn="l" rtl="0">
              <a:lnSpc>
                <a:spcPct val="100000"/>
              </a:lnSpc>
              <a:spcBef>
                <a:spcPts val="0"/>
              </a:spcBef>
              <a:spcAft>
                <a:spcPts val="0"/>
              </a:spcAft>
              <a:buNone/>
            </a:pPr>
            <a:r>
              <a:rPr lang="fr" sz="1200" u="sng">
                <a:solidFill>
                  <a:srgbClr val="292929"/>
                </a:solidFill>
                <a:latin typeface="Roboto"/>
                <a:ea typeface="Roboto"/>
                <a:cs typeface="Roboto"/>
                <a:sym typeface="Roboto"/>
              </a:rPr>
              <a:t>TF-IDF est un produit de deux parties :</a:t>
            </a:r>
            <a:endParaRPr sz="1200" u="sng">
              <a:solidFill>
                <a:srgbClr val="292929"/>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rgbClr val="292929"/>
                </a:solidFill>
                <a:latin typeface="Roboto"/>
                <a:ea typeface="Roboto"/>
                <a:cs typeface="Roboto"/>
                <a:sym typeface="Roboto"/>
              </a:rPr>
              <a:t>    - TF (Term Frequency) - Elle est définie comme le nombre de fois qu'un mot apparaît dans une phrase donnée.</a:t>
            </a:r>
            <a:endParaRPr sz="1200">
              <a:solidFill>
                <a:srgbClr val="292929"/>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rgbClr val="292929"/>
                </a:solidFill>
                <a:latin typeface="Roboto"/>
                <a:ea typeface="Roboto"/>
                <a:cs typeface="Roboto"/>
                <a:sym typeface="Roboto"/>
              </a:rPr>
              <a:t>    - IDF (Inverse Document Frequency) - Il est défini comme le logarithme à la base e du nombre total de documents divisé par les documents dans lesquels le mot apparaît.</a:t>
            </a:r>
            <a:endParaRPr sz="1200">
              <a:solidFill>
                <a:srgbClr val="292929"/>
              </a:solidFill>
              <a:latin typeface="Roboto"/>
              <a:ea typeface="Roboto"/>
              <a:cs typeface="Roboto"/>
              <a:sym typeface="Roboto"/>
            </a:endParaRPr>
          </a:p>
          <a:p>
            <a:pPr marL="0" marR="0" lvl="0" indent="0" algn="l" rtl="0">
              <a:lnSpc>
                <a:spcPct val="100000"/>
              </a:lnSpc>
              <a:spcBef>
                <a:spcPts val="0"/>
              </a:spcBef>
              <a:spcAft>
                <a:spcPts val="0"/>
              </a:spcAft>
              <a:buNone/>
            </a:pPr>
            <a:endParaRPr sz="1200">
              <a:solidFill>
                <a:srgbClr val="292929"/>
              </a:solidFill>
              <a:latin typeface="Roboto"/>
              <a:ea typeface="Roboto"/>
              <a:cs typeface="Roboto"/>
              <a:sym typeface="Roboto"/>
            </a:endParaRPr>
          </a:p>
          <a:p>
            <a:pPr marL="0" marR="0" lvl="0" indent="0" algn="l" rtl="0">
              <a:lnSpc>
                <a:spcPct val="100000"/>
              </a:lnSpc>
              <a:spcBef>
                <a:spcPts val="0"/>
              </a:spcBef>
              <a:spcAft>
                <a:spcPts val="0"/>
              </a:spcAft>
              <a:buNone/>
            </a:pPr>
            <a:r>
              <a:rPr lang="fr" sz="1200">
                <a:solidFill>
                  <a:srgbClr val="292929"/>
                </a:solidFill>
                <a:latin typeface="Roboto"/>
                <a:ea typeface="Roboto"/>
                <a:cs typeface="Roboto"/>
                <a:sym typeface="Roboto"/>
              </a:rPr>
              <a:t>-&gt; Cette transformation permet de produire des premiers éléments d’analyses, au premier titre duquel apparaissent les nuages de mots (wordcloud) qui représentent la fréquence relative des termes et qui donnent une première idée des significations contenues dans le corpus.</a:t>
            </a:r>
            <a:endParaRPr sz="1200">
              <a:solidFill>
                <a:srgbClr val="292929"/>
              </a:solidFill>
              <a:latin typeface="Roboto"/>
              <a:ea typeface="Roboto"/>
              <a:cs typeface="Roboto"/>
              <a:sym typeface="Roboto"/>
            </a:endParaRPr>
          </a:p>
          <a:p>
            <a:pPr marL="0" marR="0" lvl="0" indent="0" algn="l" rtl="0">
              <a:lnSpc>
                <a:spcPct val="100000"/>
              </a:lnSpc>
              <a:spcBef>
                <a:spcPts val="0"/>
              </a:spcBef>
              <a:spcAft>
                <a:spcPts val="0"/>
              </a:spcAft>
              <a:buNone/>
            </a:pPr>
            <a:endParaRPr sz="1200">
              <a:solidFill>
                <a:srgbClr val="292929"/>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21"/>
          <p:cNvPicPr preferRelativeResize="0"/>
          <p:nvPr/>
        </p:nvPicPr>
        <p:blipFill>
          <a:blip r:embed="rId3">
            <a:alphaModFix/>
          </a:blip>
          <a:stretch>
            <a:fillRect/>
          </a:stretch>
        </p:blipFill>
        <p:spPr>
          <a:xfrm>
            <a:off x="533400" y="982025"/>
            <a:ext cx="3421110" cy="1614350"/>
          </a:xfrm>
          <a:prstGeom prst="rect">
            <a:avLst/>
          </a:prstGeom>
          <a:noFill/>
          <a:ln>
            <a:noFill/>
          </a:ln>
        </p:spPr>
      </p:pic>
      <p:sp>
        <p:nvSpPr>
          <p:cNvPr id="133" name="Google Shape;133;p21"/>
          <p:cNvSpPr txBox="1"/>
          <p:nvPr/>
        </p:nvSpPr>
        <p:spPr>
          <a:xfrm>
            <a:off x="457200" y="712025"/>
            <a:ext cx="4499400" cy="34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50" b="1">
                <a:solidFill>
                  <a:schemeClr val="dk1"/>
                </a:solidFill>
                <a:latin typeface="Roboto"/>
                <a:ea typeface="Roboto"/>
                <a:cs typeface="Roboto"/>
                <a:sym typeface="Roboto"/>
              </a:rPr>
              <a:t>Mots les plus fréquents de la catégorie : Home Furnishing</a:t>
            </a:r>
            <a:endParaRPr b="1">
              <a:solidFill>
                <a:schemeClr val="dk1"/>
              </a:solidFill>
              <a:latin typeface="Roboto"/>
              <a:ea typeface="Roboto"/>
              <a:cs typeface="Roboto"/>
              <a:sym typeface="Roboto"/>
            </a:endParaRPr>
          </a:p>
        </p:txBody>
      </p:sp>
      <p:pic>
        <p:nvPicPr>
          <p:cNvPr id="134" name="Google Shape;134;p21"/>
          <p:cNvPicPr preferRelativeResize="0"/>
          <p:nvPr/>
        </p:nvPicPr>
        <p:blipFill>
          <a:blip r:embed="rId4">
            <a:alphaModFix/>
          </a:blip>
          <a:stretch>
            <a:fillRect/>
          </a:stretch>
        </p:blipFill>
        <p:spPr>
          <a:xfrm>
            <a:off x="4326112" y="982025"/>
            <a:ext cx="3421088" cy="1614350"/>
          </a:xfrm>
          <a:prstGeom prst="rect">
            <a:avLst/>
          </a:prstGeom>
          <a:noFill/>
          <a:ln>
            <a:noFill/>
          </a:ln>
        </p:spPr>
      </p:pic>
      <p:sp>
        <p:nvSpPr>
          <p:cNvPr id="135" name="Google Shape;135;p21"/>
          <p:cNvSpPr txBox="1"/>
          <p:nvPr/>
        </p:nvSpPr>
        <p:spPr>
          <a:xfrm>
            <a:off x="4266325" y="712025"/>
            <a:ext cx="3964500" cy="34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50" b="1">
                <a:solidFill>
                  <a:schemeClr val="dk1"/>
                </a:solidFill>
                <a:latin typeface="Roboto"/>
                <a:ea typeface="Roboto"/>
                <a:cs typeface="Roboto"/>
                <a:sym typeface="Roboto"/>
              </a:rPr>
              <a:t>Mots les plus fréquents de la catégorie : Baby Care</a:t>
            </a:r>
            <a:endParaRPr sz="1050" b="1">
              <a:solidFill>
                <a:schemeClr val="dk1"/>
              </a:solidFill>
              <a:latin typeface="Roboto"/>
              <a:ea typeface="Roboto"/>
              <a:cs typeface="Roboto"/>
              <a:sym typeface="Roboto"/>
            </a:endParaRPr>
          </a:p>
        </p:txBody>
      </p:sp>
      <p:pic>
        <p:nvPicPr>
          <p:cNvPr id="136" name="Google Shape;136;p21"/>
          <p:cNvPicPr preferRelativeResize="0"/>
          <p:nvPr/>
        </p:nvPicPr>
        <p:blipFill>
          <a:blip r:embed="rId5">
            <a:alphaModFix/>
          </a:blip>
          <a:stretch>
            <a:fillRect/>
          </a:stretch>
        </p:blipFill>
        <p:spPr>
          <a:xfrm>
            <a:off x="533400" y="2977375"/>
            <a:ext cx="3421099" cy="1733851"/>
          </a:xfrm>
          <a:prstGeom prst="rect">
            <a:avLst/>
          </a:prstGeom>
          <a:noFill/>
          <a:ln>
            <a:noFill/>
          </a:ln>
        </p:spPr>
      </p:pic>
      <p:sp>
        <p:nvSpPr>
          <p:cNvPr id="137" name="Google Shape;137;p21"/>
          <p:cNvSpPr txBox="1"/>
          <p:nvPr/>
        </p:nvSpPr>
        <p:spPr>
          <a:xfrm>
            <a:off x="457200" y="2737950"/>
            <a:ext cx="4755900" cy="346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fr" sz="1050" b="1">
                <a:solidFill>
                  <a:schemeClr val="dk1"/>
                </a:solidFill>
                <a:latin typeface="Roboto"/>
                <a:ea typeface="Roboto"/>
                <a:cs typeface="Roboto"/>
                <a:sym typeface="Roboto"/>
              </a:rPr>
              <a:t>Mots les plus fréquents de la catégorie : Watches</a:t>
            </a:r>
            <a:endParaRPr sz="1050" b="1">
              <a:solidFill>
                <a:schemeClr val="dk1"/>
              </a:solidFill>
              <a:latin typeface="Roboto"/>
              <a:ea typeface="Roboto"/>
              <a:cs typeface="Roboto"/>
              <a:sym typeface="Roboto"/>
            </a:endParaRPr>
          </a:p>
        </p:txBody>
      </p:sp>
      <p:sp>
        <p:nvSpPr>
          <p:cNvPr id="138" name="Google Shape;138;p21"/>
          <p:cNvSpPr txBox="1"/>
          <p:nvPr/>
        </p:nvSpPr>
        <p:spPr>
          <a:xfrm>
            <a:off x="83100" y="64025"/>
            <a:ext cx="8997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 sz="2300" b="1">
                <a:solidFill>
                  <a:srgbClr val="0A26CA"/>
                </a:solidFill>
                <a:latin typeface="Roboto"/>
                <a:ea typeface="Roboto"/>
                <a:cs typeface="Roboto"/>
                <a:sym typeface="Roboto"/>
              </a:rPr>
              <a:t>Etape 2 - Extraction des caractéristiques (word embedding)</a:t>
            </a:r>
            <a:endParaRPr sz="2300" b="1">
              <a:solidFill>
                <a:srgbClr val="0A26CA"/>
              </a:solidFill>
              <a:latin typeface="Roboto"/>
              <a:ea typeface="Roboto"/>
              <a:cs typeface="Roboto"/>
              <a:sym typeface="Roboto"/>
            </a:endParaRPr>
          </a:p>
        </p:txBody>
      </p:sp>
      <p:pic>
        <p:nvPicPr>
          <p:cNvPr id="139" name="Google Shape;139;p21"/>
          <p:cNvPicPr preferRelativeResize="0"/>
          <p:nvPr/>
        </p:nvPicPr>
        <p:blipFill>
          <a:blip r:embed="rId6">
            <a:alphaModFix/>
          </a:blip>
          <a:stretch>
            <a:fillRect/>
          </a:stretch>
        </p:blipFill>
        <p:spPr>
          <a:xfrm>
            <a:off x="4326100" y="2977367"/>
            <a:ext cx="3421099" cy="1733858"/>
          </a:xfrm>
          <a:prstGeom prst="rect">
            <a:avLst/>
          </a:prstGeom>
          <a:noFill/>
          <a:ln>
            <a:noFill/>
          </a:ln>
        </p:spPr>
      </p:pic>
      <p:sp>
        <p:nvSpPr>
          <p:cNvPr id="140" name="Google Shape;140;p21"/>
          <p:cNvSpPr txBox="1"/>
          <p:nvPr/>
        </p:nvSpPr>
        <p:spPr>
          <a:xfrm>
            <a:off x="4249900" y="2737950"/>
            <a:ext cx="4434000" cy="34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50" b="1">
                <a:solidFill>
                  <a:schemeClr val="dk1"/>
                </a:solidFill>
                <a:latin typeface="Roboto"/>
                <a:ea typeface="Roboto"/>
                <a:cs typeface="Roboto"/>
                <a:sym typeface="Roboto"/>
              </a:rPr>
              <a:t>Mots les plus fréquents de la catégorie : Home Decor &amp; Festive Needs</a:t>
            </a:r>
            <a:endParaRPr b="1"/>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2787</Words>
  <Application>Microsoft Macintosh PowerPoint</Application>
  <PresentationFormat>On-screen Show (16:9)</PresentationFormat>
  <Paragraphs>334</Paragraphs>
  <Slides>31</Slides>
  <Notes>31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Roboto</vt:lpstr>
      <vt:lpstr>Arial</vt:lpstr>
      <vt:lpstr>Courier New</vt:lpstr>
      <vt:lpstr>Old Standard TT</vt:lpstr>
      <vt:lpstr>Paperback</vt:lpstr>
      <vt:lpstr>Classifier automatiquement des biens de consommation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Classifier automatiquement des biens de consommation</dc:title>
  <cp:lastModifiedBy>Eric Blanvillain</cp:lastModifiedBy>
  <cp:revision>1</cp:revision>
  <dcterms:modified xsi:type="dcterms:W3CDTF">2022-01-31T14:25:48Z</dcterms:modified>
</cp:coreProperties>
</file>